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387" r:id="rId2"/>
    <p:sldId id="439" r:id="rId3"/>
    <p:sldId id="391" r:id="rId4"/>
    <p:sldId id="422" r:id="rId5"/>
    <p:sldId id="428" r:id="rId6"/>
    <p:sldId id="437" r:id="rId7"/>
    <p:sldId id="421" r:id="rId8"/>
    <p:sldId id="430" r:id="rId9"/>
    <p:sldId id="431" r:id="rId10"/>
    <p:sldId id="438" r:id="rId11"/>
    <p:sldId id="336" r:id="rId12"/>
    <p:sldId id="420" r:id="rId13"/>
    <p:sldId id="436" r:id="rId14"/>
    <p:sldId id="419" r:id="rId15"/>
  </p:sldIdLst>
  <p:sldSz cx="9144000" cy="6858000" type="screen4x3"/>
  <p:notesSz cx="6797675" cy="99266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3EB19"/>
    <a:srgbClr val="929292"/>
    <a:srgbClr val="696969"/>
    <a:srgbClr val="666666"/>
    <a:srgbClr val="FFCE00"/>
    <a:srgbClr val="D6C7A2"/>
    <a:srgbClr val="D2C29A"/>
    <a:srgbClr val="DED2B4"/>
    <a:srgbClr val="00183E"/>
    <a:srgbClr val="82AC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7" autoAdjust="0"/>
    <p:restoredTop sz="94971" autoAdjust="0"/>
  </p:normalViewPr>
  <p:slideViewPr>
    <p:cSldViewPr>
      <p:cViewPr>
        <p:scale>
          <a:sx n="90" d="100"/>
          <a:sy n="90" d="100"/>
        </p:scale>
        <p:origin x="-948" y="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2814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D660EE-B487-495B-A18A-0A6E4736A42A}" type="datetimeFigureOut">
              <a:rPr lang="de-DE" smtClean="0"/>
              <a:pPr/>
              <a:t>27.02.2013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3E809D-6B6A-452A-9C93-49836E95D25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72073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05A95BF-ECAA-48F1-ACE6-BB0639B5A148}" type="datetimeFigureOut">
              <a:rPr lang="de-DE"/>
              <a:pPr>
                <a:defRPr/>
              </a:pPr>
              <a:t>27.02.2013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E5070FB-74AE-472E-8549-414838026F8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93503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World </a:t>
            </a:r>
            <a:r>
              <a:rPr lang="de-DE" dirty="0" err="1" smtClean="0"/>
              <a:t>bank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data</a:t>
            </a:r>
            <a:r>
              <a:rPr lang="de-DE" baseline="0" dirty="0" smtClean="0"/>
              <a:t> checken statt </a:t>
            </a:r>
            <a:r>
              <a:rPr lang="de-DE" baseline="0" dirty="0" err="1" smtClean="0"/>
              <a:t>indexmundi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5070FB-74AE-472E-8549-414838026F8F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0951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\\SRV01\UserShares\Fabian.Moehrke\Sonstiges\Institutsorganisation\RLI-Logo\Logos elektr. Medien\RLI_Logo_mU_RGB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149724"/>
            <a:ext cx="1871935" cy="1376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\\SRV01\UserShares\Fabian.Moehrke\Bilder\Farbverlauf RLI 1.jpg"/>
          <p:cNvPicPr>
            <a:picLocks noChangeAspect="1" noChangeArrowheads="1"/>
          </p:cNvPicPr>
          <p:nvPr userDrawn="1"/>
        </p:nvPicPr>
        <p:blipFill>
          <a:blip r:embed="rId3" cstate="print"/>
          <a:srcRect l="455"/>
          <a:stretch>
            <a:fillRect/>
          </a:stretch>
        </p:blipFill>
        <p:spPr bwMode="auto">
          <a:xfrm>
            <a:off x="395288" y="512763"/>
            <a:ext cx="8391525" cy="142875"/>
          </a:xfrm>
          <a:prstGeom prst="rect">
            <a:avLst/>
          </a:prstGeom>
          <a:gradFill rotWithShape="1">
            <a:gsLst>
              <a:gs pos="0">
                <a:srgbClr val="00183E"/>
              </a:gs>
              <a:gs pos="17000">
                <a:srgbClr val="00183E"/>
              </a:gs>
              <a:gs pos="100000">
                <a:srgbClr val="E1E8F5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</p:pic>
      <p:pic>
        <p:nvPicPr>
          <p:cNvPr id="11" name="Picture 8" descr="\\SRV01\UserShares\Fabian.Moehrke\Bilder\Farbverlauf RLI 1.jpg"/>
          <p:cNvPicPr>
            <a:picLocks noChangeAspect="1" noChangeArrowheads="1"/>
          </p:cNvPicPr>
          <p:nvPr userDrawn="1"/>
        </p:nvPicPr>
        <p:blipFill>
          <a:blip r:embed="rId4" cstate="print"/>
          <a:srcRect r="455"/>
          <a:stretch>
            <a:fillRect/>
          </a:stretch>
        </p:blipFill>
        <p:spPr bwMode="auto">
          <a:xfrm>
            <a:off x="357188" y="6215063"/>
            <a:ext cx="8391525" cy="142875"/>
          </a:xfrm>
          <a:prstGeom prst="rect">
            <a:avLst/>
          </a:prstGeom>
          <a:gradFill rotWithShape="1">
            <a:gsLst>
              <a:gs pos="0">
                <a:srgbClr val="00183E"/>
              </a:gs>
              <a:gs pos="17000">
                <a:srgbClr val="00183E"/>
              </a:gs>
              <a:gs pos="100000">
                <a:srgbClr val="E1E8F5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</p:pic>
      <p:sp>
        <p:nvSpPr>
          <p:cNvPr id="13" name="Titel 1"/>
          <p:cNvSpPr>
            <a:spLocks noGrp="1"/>
          </p:cNvSpPr>
          <p:nvPr>
            <p:ph type="title" hasCustomPrompt="1"/>
          </p:nvPr>
        </p:nvSpPr>
        <p:spPr>
          <a:xfrm>
            <a:off x="827584" y="1772816"/>
            <a:ext cx="7959229" cy="1800200"/>
          </a:xfrm>
          <a:prstGeom prst="rect">
            <a:avLst/>
          </a:prstGeom>
        </p:spPr>
        <p:txBody>
          <a:bodyPr anchor="b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4400"/>
            </a:lvl1pPr>
          </a:lstStyle>
          <a:p>
            <a:pPr marL="0" indent="0" eaLnBrk="1" hangingPunct="1"/>
            <a:r>
              <a:rPr lang="de-DE" sz="4400" b="1" dirty="0" smtClean="0">
                <a:solidFill>
                  <a:srgbClr val="00183E"/>
                </a:solidFill>
                <a:latin typeface="+mj-lt"/>
                <a:cs typeface="Arial" charset="0"/>
              </a:rPr>
              <a:t/>
            </a:r>
            <a:br>
              <a:rPr lang="de-DE" sz="4400" b="1" dirty="0" smtClean="0">
                <a:solidFill>
                  <a:srgbClr val="00183E"/>
                </a:solidFill>
                <a:latin typeface="+mj-lt"/>
                <a:cs typeface="Arial" charset="0"/>
              </a:rPr>
            </a:br>
            <a:r>
              <a:rPr lang="de-DE" sz="3200" b="1" dirty="0" smtClean="0">
                <a:solidFill>
                  <a:srgbClr val="00183E"/>
                </a:solidFill>
                <a:latin typeface="+mj-lt"/>
                <a:cs typeface="Arial" charset="0"/>
              </a:rPr>
              <a:t>Titel der Präsentation</a:t>
            </a:r>
            <a:endParaRPr lang="de-DE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826192" y="4025960"/>
            <a:ext cx="5041952" cy="1500187"/>
          </a:xfrm>
          <a:prstGeom prst="rect">
            <a:avLst/>
          </a:prstGeo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de-DE" sz="2200" b="1" kern="1200" dirty="0" smtClean="0">
                <a:solidFill>
                  <a:srgbClr val="666666"/>
                </a:solidFill>
                <a:latin typeface="+mj-lt"/>
                <a:ea typeface="+mj-ea"/>
                <a:cs typeface="Arial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de-DE" sz="2200" b="1" dirty="0" smtClean="0">
                <a:solidFill>
                  <a:srgbClr val="666666"/>
                </a:solidFill>
                <a:latin typeface="+mj-lt"/>
                <a:ea typeface="+mj-ea"/>
              </a:rPr>
              <a:t>Vorname Name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de-DE" sz="2200" b="1" dirty="0" smtClean="0">
                <a:solidFill>
                  <a:srgbClr val="666666"/>
                </a:solidFill>
                <a:latin typeface="+mj-lt"/>
                <a:ea typeface="+mj-ea"/>
              </a:rPr>
              <a:t>Veranstaltung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de-DE" sz="2200" b="1" dirty="0" smtClean="0">
                <a:solidFill>
                  <a:srgbClr val="666666"/>
                </a:solidFill>
                <a:latin typeface="+mj-lt"/>
                <a:ea typeface="+mj-ea"/>
              </a:rPr>
              <a:t>Ort, xx.yy.2011</a:t>
            </a:r>
          </a:p>
        </p:txBody>
      </p:sp>
    </p:spTree>
    <p:extLst>
      <p:ext uri="{BB962C8B-B14F-4D97-AF65-F5344CB8AC3E}">
        <p14:creationId xmlns:p14="http://schemas.microsoft.com/office/powerpoint/2010/main" val="346828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634082"/>
          </a:xfrm>
          <a:prstGeom prst="rect">
            <a:avLst/>
          </a:prstGeo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83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340768"/>
            <a:ext cx="8568952" cy="4824536"/>
          </a:xfrm>
          <a:prstGeom prst="rect">
            <a:avLst/>
          </a:prstGeom>
        </p:spPr>
        <p:txBody>
          <a:bodyPr/>
          <a:lstStyle>
            <a:lvl1pPr marL="180975" indent="0">
              <a:buNone/>
              <a:defRPr sz="2400" b="1"/>
            </a:lvl1pPr>
            <a:lvl2pPr marL="446088" indent="-265113">
              <a:buFont typeface="Arial" pitchFamily="34" charset="0"/>
              <a:buChar char="•"/>
              <a:defRPr sz="2000"/>
            </a:lvl2pPr>
            <a:lvl3pPr marL="712788" indent="-266700">
              <a:buFont typeface="Symbol" pitchFamily="18" charset="2"/>
              <a:buChar char="-"/>
              <a:defRPr sz="2000"/>
            </a:lvl3pPr>
            <a:lvl4pPr marL="989013" indent="-276225">
              <a:buFont typeface="Wingdings" pitchFamily="2" charset="2"/>
              <a:buChar char="§"/>
              <a:defRPr sz="2000"/>
            </a:lvl4pPr>
            <a:lvl5pPr marL="1254125" indent="-265113">
              <a:buFont typeface="Arial" pitchFamily="34" charset="0"/>
              <a:buChar char="•"/>
              <a:defRPr sz="2000"/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488832" cy="634082"/>
          </a:xfrm>
          <a:prstGeom prst="rect">
            <a:avLst/>
          </a:prstGeo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9088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2E2B0-74A2-4D6E-AB7F-8B15685A6253}" type="datetime1">
              <a:rPr lang="de-DE"/>
              <a:pPr>
                <a:defRPr/>
              </a:pPr>
              <a:t>27.02.2013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17D5E-6505-4439-AD64-110958B9FF2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51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48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30F3A-3EDB-4504-8178-DBC6F5AD25C8}" type="datetime1">
              <a:rPr lang="de-DE"/>
              <a:pPr>
                <a:defRPr/>
              </a:pPr>
              <a:t>27.02.2013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534C24-A2A5-45A9-8879-16A3DC7F31C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91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722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 userDrawn="1"/>
        </p:nvCxnSpPr>
        <p:spPr>
          <a:xfrm>
            <a:off x="0" y="6386072"/>
            <a:ext cx="9144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liennummernplatzhalter 14"/>
          <p:cNvSpPr txBox="1">
            <a:spLocks/>
          </p:cNvSpPr>
          <p:nvPr userDrawn="1"/>
        </p:nvSpPr>
        <p:spPr>
          <a:xfrm>
            <a:off x="0" y="6386072"/>
            <a:ext cx="467544" cy="471928"/>
          </a:xfrm>
          <a:prstGeom prst="rect">
            <a:avLst/>
          </a:prstGeom>
          <a:solidFill>
            <a:srgbClr val="929292"/>
          </a:solidFill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tabLst>
                <a:tab pos="85725" algn="l"/>
              </a:tabLst>
              <a:defRPr/>
            </a:pPr>
            <a:fld id="{5EC56EC4-1413-455E-84AB-DC83D6F69C5C}" type="slidenum">
              <a:rPr lang="de-DE" sz="1500" b="1" smtClean="0">
                <a:solidFill>
                  <a:schemeClr val="bg1"/>
                </a:solidFill>
                <a:latin typeface="+mn-lt"/>
              </a:rPr>
              <a:pPr algn="ctr">
                <a:tabLst>
                  <a:tab pos="85725" algn="l"/>
                </a:tabLst>
                <a:defRPr/>
              </a:pPr>
              <a:t>‹Nr.›</a:t>
            </a:fld>
            <a:endParaRPr lang="de-DE" sz="15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Fußzeilenplatzhalter 15"/>
          <p:cNvSpPr txBox="1">
            <a:spLocks/>
          </p:cNvSpPr>
          <p:nvPr userDrawn="1"/>
        </p:nvSpPr>
        <p:spPr>
          <a:xfrm>
            <a:off x="451182" y="6386400"/>
            <a:ext cx="8692817" cy="459025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US" sz="1050" b="1" kern="1200" dirty="0" smtClean="0">
                <a:solidFill>
                  <a:srgbClr val="929292"/>
                </a:solidFill>
                <a:latin typeface="+mn-lt"/>
                <a:ea typeface="+mn-ea"/>
                <a:cs typeface="Arial" charset="0"/>
              </a:rPr>
              <a:t>Geographic analysis of isolated diesel mini-grids for the implementation of renewable energies – A case study of Tanzania</a:t>
            </a:r>
          </a:p>
          <a:p>
            <a:r>
              <a:rPr lang="de-DE" sz="1050" b="1" dirty="0" smtClean="0">
                <a:solidFill>
                  <a:srgbClr val="929292"/>
                </a:solidFill>
                <a:latin typeface="+mn-lt"/>
              </a:rPr>
              <a:t>Paul</a:t>
            </a:r>
            <a:r>
              <a:rPr lang="de-DE" sz="1050" b="1" baseline="0" dirty="0" smtClean="0">
                <a:solidFill>
                  <a:srgbClr val="929292"/>
                </a:solidFill>
                <a:latin typeface="+mn-lt"/>
              </a:rPr>
              <a:t> Bertheau</a:t>
            </a:r>
            <a:r>
              <a:rPr lang="de-DE" sz="1050" b="1" dirty="0" smtClean="0">
                <a:solidFill>
                  <a:srgbClr val="929292"/>
                </a:solidFill>
                <a:latin typeface="+mn-lt"/>
              </a:rPr>
              <a:t>  ► paul.bertheau@rl-institut.de</a:t>
            </a:r>
            <a:endParaRPr lang="en-US" sz="1050" b="1" dirty="0" smtClean="0">
              <a:solidFill>
                <a:srgbClr val="929292"/>
              </a:solidFill>
              <a:latin typeface="+mn-lt"/>
            </a:endParaRPr>
          </a:p>
        </p:txBody>
      </p:sp>
      <p:pic>
        <p:nvPicPr>
          <p:cNvPr id="11" name="Picture 2" descr="\\SRV01\UserShares\Fabian.Moehrke\Sonstiges\Institutsorganisation\RLI-Logo\Logos elektr. Medien\RLI_Logo_mU_RGB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9808" y="267206"/>
            <a:ext cx="1008062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\\SRV01\UserShares\Fabian.Moehrke\Bilder\Farbverlauf RLI 1.jpg"/>
          <p:cNvPicPr>
            <a:picLocks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03648" y="930276"/>
            <a:ext cx="7740352" cy="144462"/>
          </a:xfrm>
          <a:prstGeom prst="rect">
            <a:avLst/>
          </a:prstGeom>
          <a:gradFill flip="none" rotWithShape="1">
            <a:gsLst>
              <a:gs pos="17000">
                <a:srgbClr val="00183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4" r:id="rId2"/>
    <p:sldLayoutId id="2147483674" r:id="rId3"/>
    <p:sldLayoutId id="2147483675" r:id="rId4"/>
    <p:sldLayoutId id="2147483676" r:id="rId5"/>
    <p:sldLayoutId id="2147483677" r:id="rId6"/>
    <p:sldLayoutId id="2147483679" r:id="rId7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1772816"/>
            <a:ext cx="7488832" cy="1800200"/>
          </a:xfrm>
        </p:spPr>
        <p:txBody>
          <a:bodyPr/>
          <a:lstStyle/>
          <a:p>
            <a:r>
              <a:rPr lang="en-US" sz="3200" b="1" dirty="0" smtClean="0"/>
              <a:t>Geographic analysis of isolated diesel mini-grids for the implementation of renewable energies –  A case study of Tanzania</a:t>
            </a:r>
            <a:endParaRPr lang="en-US" sz="3200" b="1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26192" y="4221088"/>
            <a:ext cx="5257976" cy="1368152"/>
          </a:xfrm>
        </p:spPr>
        <p:txBody>
          <a:bodyPr/>
          <a:lstStyle/>
          <a:p>
            <a:r>
              <a:rPr lang="en-US" u="sng" dirty="0"/>
              <a:t>Paul Bertheau</a:t>
            </a:r>
            <a:r>
              <a:rPr lang="en-US" dirty="0"/>
              <a:t>, Philipp Blechinger, Catherina Cader, Christian Breyer</a:t>
            </a:r>
          </a:p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International Conference on Micro Perspectives for Decentralized Energy Supply</a:t>
            </a:r>
          </a:p>
          <a:p>
            <a:r>
              <a:rPr lang="en-US" dirty="0" smtClean="0"/>
              <a:t>Berlin, 28</a:t>
            </a:r>
            <a:r>
              <a:rPr lang="en-US" baseline="30000" dirty="0" smtClean="0"/>
              <a:t>th</a:t>
            </a:r>
            <a:r>
              <a:rPr lang="en-US" dirty="0"/>
              <a:t> </a:t>
            </a:r>
            <a:r>
              <a:rPr lang="en-US" dirty="0" smtClean="0"/>
              <a:t>February, 2013</a:t>
            </a:r>
          </a:p>
        </p:txBody>
      </p:sp>
    </p:spTree>
    <p:extLst>
      <p:ext uri="{BB962C8B-B14F-4D97-AF65-F5344CB8AC3E}">
        <p14:creationId xmlns:p14="http://schemas.microsoft.com/office/powerpoint/2010/main" val="2487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1187624" y="1556792"/>
            <a:ext cx="7344816" cy="4824536"/>
          </a:xfrm>
        </p:spPr>
        <p:txBody>
          <a:bodyPr/>
          <a:lstStyle/>
          <a:p>
            <a:r>
              <a:rPr lang="en-US" sz="2000" dirty="0" smtClean="0"/>
              <a:t>Recommendations:</a:t>
            </a:r>
          </a:p>
          <a:p>
            <a:pPr marL="523875" indent="-342900">
              <a:buFont typeface="Arial" pitchFamily="34" charset="0"/>
              <a:buChar char="•"/>
            </a:pPr>
            <a:r>
              <a:rPr lang="en-US" sz="2000" b="0" dirty="0" smtClean="0"/>
              <a:t>Necessary to break the negative feed-back-loop</a:t>
            </a:r>
          </a:p>
          <a:p>
            <a:pPr marL="523875" indent="-342900">
              <a:buFont typeface="Arial" pitchFamily="34" charset="0"/>
              <a:buChar char="•"/>
            </a:pPr>
            <a:r>
              <a:rPr lang="en-US" sz="2000" b="0" dirty="0" smtClean="0"/>
              <a:t>Fuel imports – Debt – Lack of capital – Fuel imports</a:t>
            </a:r>
            <a:endParaRPr lang="en-US" sz="2000" b="0" dirty="0"/>
          </a:p>
          <a:p>
            <a:pPr marL="523875" indent="-342900">
              <a:buFont typeface="Arial" pitchFamily="34" charset="0"/>
              <a:buChar char="•"/>
            </a:pPr>
            <a:endParaRPr lang="en-US" sz="2000" b="0" dirty="0" smtClean="0"/>
          </a:p>
          <a:p>
            <a:pPr marL="523875" indent="-342900">
              <a:buFont typeface="Arial" pitchFamily="34" charset="0"/>
              <a:buChar char="•"/>
            </a:pPr>
            <a:r>
              <a:rPr lang="en-US" sz="2000" b="0" dirty="0" smtClean="0"/>
              <a:t>External funding necessary for upgrading with RE</a:t>
            </a:r>
          </a:p>
          <a:p>
            <a:pPr marL="523875" indent="-342900">
              <a:buFont typeface="Arial" pitchFamily="34" charset="0"/>
              <a:buChar char="•"/>
            </a:pPr>
            <a:r>
              <a:rPr lang="en-US" sz="2000" b="0" dirty="0" smtClean="0"/>
              <a:t>Improved and more reliable power supply through hybrid mini-grids can  increase electricity access (National target: 30 </a:t>
            </a:r>
            <a:r>
              <a:rPr lang="en-US" sz="2000" b="0" dirty="0"/>
              <a:t>% of population in </a:t>
            </a:r>
            <a:r>
              <a:rPr lang="en-US" sz="2000" b="0" dirty="0" smtClean="0"/>
              <a:t>2015)</a:t>
            </a:r>
          </a:p>
          <a:p>
            <a:pPr marL="523875" indent="-342900">
              <a:buFont typeface="Arial" pitchFamily="34" charset="0"/>
              <a:buChar char="•"/>
            </a:pPr>
            <a:endParaRPr lang="en-US" sz="2000" b="0" dirty="0"/>
          </a:p>
          <a:p>
            <a:r>
              <a:rPr lang="en-US" sz="2000" dirty="0" smtClean="0"/>
              <a:t>Further research:</a:t>
            </a:r>
          </a:p>
          <a:p>
            <a:pPr marL="523875" indent="-342900">
              <a:buFont typeface="Arial" pitchFamily="34" charset="0"/>
              <a:buChar char="•"/>
            </a:pPr>
            <a:r>
              <a:rPr lang="en-US" sz="2000" b="0" dirty="0" smtClean="0"/>
              <a:t>Community-operated diesel mini-grids, individually operated diesel generators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Recommendations &amp; Further Research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75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Untertitel 2"/>
          <p:cNvSpPr>
            <a:spLocks noGrp="1"/>
          </p:cNvSpPr>
          <p:nvPr>
            <p:ph type="subTitle" idx="4294967295"/>
          </p:nvPr>
        </p:nvSpPr>
        <p:spPr>
          <a:xfrm>
            <a:off x="971600" y="2276872"/>
            <a:ext cx="7200801" cy="1584175"/>
          </a:xfrm>
          <a:prstGeom prst="rect">
            <a:avLst/>
          </a:prstGeom>
        </p:spPr>
        <p:txBody>
          <a:bodyPr anchor="ctr"/>
          <a:lstStyle/>
          <a:p>
            <a:pPr marL="0" indent="0" algn="ctr" eaLnBrk="1" hangingPunct="1">
              <a:buNone/>
            </a:pPr>
            <a:r>
              <a:rPr lang="en-US" b="1" dirty="0" smtClean="0">
                <a:solidFill>
                  <a:srgbClr val="00183E"/>
                </a:solidFill>
                <a:latin typeface="Arial" charset="0"/>
                <a:cs typeface="Arial" charset="0"/>
              </a:rPr>
              <a:t>Thank you for your attention!</a:t>
            </a: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1835150" y="2708275"/>
            <a:ext cx="6983413" cy="3600450"/>
          </a:xfrm>
          <a:prstGeom prst="rect">
            <a:avLst/>
          </a:prstGeom>
          <a:ln>
            <a:noFill/>
          </a:ln>
        </p:spPr>
        <p:txBody>
          <a:bodyPr anchor="ctr"/>
          <a:lstStyle/>
          <a:p>
            <a:pPr fontAlgn="auto">
              <a:lnSpc>
                <a:spcPct val="125000"/>
              </a:lnSpc>
              <a:spcAft>
                <a:spcPts val="1200"/>
              </a:spcAft>
              <a:defRPr/>
            </a:pPr>
            <a:endParaRPr lang="de-DE" sz="1600" b="1" dirty="0">
              <a:solidFill>
                <a:srgbClr val="666666"/>
              </a:solidFill>
              <a:ea typeface="+mj-ea"/>
            </a:endParaRPr>
          </a:p>
        </p:txBody>
      </p:sp>
      <p:sp>
        <p:nvSpPr>
          <p:cNvPr id="4" name="Untertitel 2"/>
          <p:cNvSpPr txBox="1">
            <a:spLocks/>
          </p:cNvSpPr>
          <p:nvPr/>
        </p:nvSpPr>
        <p:spPr>
          <a:xfrm>
            <a:off x="1691680" y="4149080"/>
            <a:ext cx="4320480" cy="1152748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charset="0"/>
              <a:buNone/>
            </a:pPr>
            <a:r>
              <a:rPr lang="en-US" sz="2000" b="1" dirty="0" smtClean="0">
                <a:solidFill>
                  <a:srgbClr val="00183E"/>
                </a:solidFill>
                <a:latin typeface="+mj-lt"/>
                <a:cs typeface="Arial" charset="0"/>
              </a:rPr>
              <a:t>Thanks to the RLI Off-Grid Team for assistance and discussion!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971600" y="1124744"/>
            <a:ext cx="7200800" cy="4824536"/>
          </a:xfrm>
        </p:spPr>
        <p:txBody>
          <a:bodyPr/>
          <a:lstStyle/>
          <a:p>
            <a:r>
              <a:rPr lang="en-US" sz="1200" b="0" dirty="0"/>
              <a:t>[AFDB] - African Development Bank Group (2012). http://www.infrastructureafrica.org/aicd/documents/tools/list/arcgis-shape-files </a:t>
            </a:r>
            <a:endParaRPr lang="de-DE" sz="1200" b="0" dirty="0"/>
          </a:p>
          <a:p>
            <a:r>
              <a:rPr lang="en-US" sz="1200" b="0" dirty="0"/>
              <a:t>[ARE] - Alliance for Rural Electrification. (2011). </a:t>
            </a:r>
            <a:r>
              <a:rPr lang="en-US" sz="1200" b="0" i="1" dirty="0"/>
              <a:t>Hybrid mini-grids for rural electrification: Lessons learned</a:t>
            </a:r>
            <a:r>
              <a:rPr lang="en-US" sz="1200" b="0" dirty="0"/>
              <a:t>, ARE, Brussels, study prepared on behalf of US AID</a:t>
            </a:r>
            <a:endParaRPr lang="de-DE" sz="1200" b="0" dirty="0"/>
          </a:p>
          <a:p>
            <a:r>
              <a:rPr lang="en-US" sz="1200" b="0" dirty="0"/>
              <a:t>[BEST-AC] – Business Environment Strengthening in Tanzania – Advocacy Component (2012). Business Leader Perceptions of the Investment Climate in Tanzania – 2011. BEST-AC, Dar </a:t>
            </a:r>
            <a:r>
              <a:rPr lang="en-US" sz="1200" b="0" dirty="0" err="1"/>
              <a:t>es</a:t>
            </a:r>
            <a:r>
              <a:rPr lang="en-US" sz="1200" b="0" dirty="0"/>
              <a:t> Salaam.</a:t>
            </a:r>
            <a:endParaRPr lang="de-DE" sz="1200" b="0" dirty="0"/>
          </a:p>
          <a:p>
            <a:r>
              <a:rPr lang="en-US" sz="1200" b="0" dirty="0"/>
              <a:t>Brent, A. C., &amp; Rogers, D. E. (2010). Renewable rural electrification: Sustainability assessment of mini-hybrid off-grid technological systems in the African context. </a:t>
            </a:r>
            <a:r>
              <a:rPr lang="en-US" sz="1200" b="0" i="1" dirty="0"/>
              <a:t>Renewable Energy</a:t>
            </a:r>
            <a:r>
              <a:rPr lang="en-US" sz="1200" b="0" dirty="0"/>
              <a:t>, </a:t>
            </a:r>
            <a:r>
              <a:rPr lang="en-US" sz="1200" b="0" i="1" dirty="0"/>
              <a:t>35</a:t>
            </a:r>
            <a:r>
              <a:rPr lang="en-US" sz="1200" b="0" dirty="0"/>
              <a:t>(1), 257–265. </a:t>
            </a:r>
            <a:endParaRPr lang="de-DE" sz="1200" b="0" dirty="0"/>
          </a:p>
          <a:p>
            <a:r>
              <a:rPr lang="en-US" sz="1200" b="0" dirty="0" err="1"/>
              <a:t>Breyer</a:t>
            </a:r>
            <a:r>
              <a:rPr lang="en-US" sz="1200" b="0" dirty="0"/>
              <a:t>, C., Werner, C., Rolland, S., &amp; </a:t>
            </a:r>
            <a:r>
              <a:rPr lang="en-US" sz="1200" b="0" dirty="0" err="1"/>
              <a:t>Adelmann</a:t>
            </a:r>
            <a:r>
              <a:rPr lang="en-US" sz="1200" b="0" dirty="0"/>
              <a:t>, P. (2011). Off-Grid Photovoltaic Applications in Regions of low Electrification: High Demand, fast Financial Amortization and large Market Potential. </a:t>
            </a:r>
            <a:r>
              <a:rPr lang="en-US" sz="1200" b="0" i="1" dirty="0"/>
              <a:t>Proc. 26th EU PVSEC</a:t>
            </a:r>
            <a:r>
              <a:rPr lang="en-US" sz="1200" b="0" dirty="0"/>
              <a:t>, Hamburg</a:t>
            </a:r>
            <a:endParaRPr lang="de-DE" sz="1200" b="0" dirty="0"/>
          </a:p>
          <a:p>
            <a:r>
              <a:rPr lang="en-US" sz="1200" b="0" dirty="0" err="1"/>
              <a:t>Breyer</a:t>
            </a:r>
            <a:r>
              <a:rPr lang="en-US" sz="1200" b="0" dirty="0"/>
              <a:t> Ch. (2012). Identifying off-grid Diesel-Grids on a global scale for economic advantageous upgrading with PV and wind power, 5th Alliance for Rural Electrification Workshop, 27th EU PVSEC, Frankfurt, September 25</a:t>
            </a:r>
            <a:endParaRPr lang="de-DE" sz="1200" b="0" dirty="0"/>
          </a:p>
          <a:p>
            <a:r>
              <a:rPr lang="en-US" sz="1200" b="0" dirty="0"/>
              <a:t>[CIA] – Central Intelligence Agency (2012). The World </a:t>
            </a:r>
            <a:r>
              <a:rPr lang="en-US" sz="1200" b="0" dirty="0" err="1"/>
              <a:t>Factbook</a:t>
            </a:r>
            <a:r>
              <a:rPr lang="en-US" sz="1200" b="0" dirty="0"/>
              <a:t>. Retrieved September 6, 2012, from https://www.cia.gov/library/ publications/the-world-</a:t>
            </a:r>
            <a:r>
              <a:rPr lang="en-US" sz="1200" b="0" dirty="0" err="1"/>
              <a:t>factbook</a:t>
            </a:r>
            <a:r>
              <a:rPr lang="en-US" sz="1200" b="0" dirty="0"/>
              <a:t>/</a:t>
            </a:r>
            <a:endParaRPr lang="de-DE" sz="1200" b="0" dirty="0"/>
          </a:p>
          <a:p>
            <a:r>
              <a:rPr lang="en-US" sz="1200" b="0" dirty="0"/>
              <a:t>Dekker, J., </a:t>
            </a:r>
            <a:r>
              <a:rPr lang="en-US" sz="1200" b="0" dirty="0" err="1"/>
              <a:t>Nthontho</a:t>
            </a:r>
            <a:r>
              <a:rPr lang="en-US" sz="1200" b="0" dirty="0"/>
              <a:t>, M., </a:t>
            </a:r>
            <a:r>
              <a:rPr lang="en-US" sz="1200" b="0" dirty="0" err="1"/>
              <a:t>Chowdhury</a:t>
            </a:r>
            <a:r>
              <a:rPr lang="en-US" sz="1200" b="0" dirty="0"/>
              <a:t>, S., &amp; </a:t>
            </a:r>
            <a:r>
              <a:rPr lang="en-US" sz="1200" b="0" dirty="0" err="1"/>
              <a:t>Chowdhury</a:t>
            </a:r>
            <a:r>
              <a:rPr lang="en-US" sz="1200" b="0" dirty="0"/>
              <a:t>, S. P. (2012). Economic analysis of PV/diesel hybrid power systems in different climatic zones of South Africa. </a:t>
            </a:r>
            <a:r>
              <a:rPr lang="en-US" sz="1200" b="0" i="1" dirty="0"/>
              <a:t>International Journal of Electrical Power &amp; Energy Systems</a:t>
            </a:r>
            <a:r>
              <a:rPr lang="en-US" sz="1200" b="0" dirty="0"/>
              <a:t>, </a:t>
            </a:r>
            <a:r>
              <a:rPr lang="en-US" sz="1200" b="0" i="1" dirty="0"/>
              <a:t>40</a:t>
            </a:r>
            <a:r>
              <a:rPr lang="en-US" sz="1200" b="0" dirty="0"/>
              <a:t>(1), 104–112.</a:t>
            </a:r>
            <a:endParaRPr lang="de-DE" sz="1200" b="0" dirty="0"/>
          </a:p>
          <a:p>
            <a:r>
              <a:rPr lang="en-US" sz="1200" b="0" dirty="0" err="1"/>
              <a:t>Eberhard</a:t>
            </a:r>
            <a:r>
              <a:rPr lang="en-US" sz="1200" b="0" dirty="0"/>
              <a:t>, A., (2010). Tanzania: Learning the hard way. In </a:t>
            </a:r>
            <a:r>
              <a:rPr lang="en-US" sz="1200" b="0" dirty="0" err="1"/>
              <a:t>Eberhard</a:t>
            </a:r>
            <a:r>
              <a:rPr lang="en-US" sz="1200" b="0" dirty="0"/>
              <a:t>, A., </a:t>
            </a:r>
            <a:r>
              <a:rPr lang="en-US" sz="1200" b="0" i="1" dirty="0"/>
              <a:t>Power-sector reform and regulation in Africa. </a:t>
            </a:r>
            <a:r>
              <a:rPr lang="en-US" sz="1200" b="0" dirty="0"/>
              <a:t>Graduate School of Business, University of Cape Town, Cape Town.</a:t>
            </a:r>
            <a:endParaRPr lang="de-DE" sz="1200" b="0" dirty="0"/>
          </a:p>
          <a:p>
            <a:r>
              <a:rPr lang="en-US" sz="1200" b="0" dirty="0"/>
              <a:t>[ESMAP] - Energy Sector Management Assistance Program (2007). Technical and Economic Assessment of Off-grid, Mini-grid and Grid Electrification Technologies – Technical paper 121/07. Washington.</a:t>
            </a:r>
            <a:endParaRPr lang="de-DE" sz="1200" b="0" dirty="0"/>
          </a:p>
          <a:p>
            <a:r>
              <a:rPr lang="en-US" sz="1200" b="0" dirty="0"/>
              <a:t>[EWURA] – The Energy and Water Utilities Regulatory Authority of Tanzania (2011). Guidelines for the development of small power projects. EWURA, Dar </a:t>
            </a:r>
            <a:r>
              <a:rPr lang="en-US" sz="1200" b="0" dirty="0" err="1"/>
              <a:t>es</a:t>
            </a:r>
            <a:r>
              <a:rPr lang="en-US" sz="1200" b="0" dirty="0"/>
              <a:t> Salaam.</a:t>
            </a:r>
            <a:endParaRPr lang="de-DE" sz="1200" b="0" dirty="0"/>
          </a:p>
          <a:p>
            <a:r>
              <a:rPr lang="de-DE" sz="1200" b="0" dirty="0"/>
              <a:t>Gerlach A.-K., </a:t>
            </a:r>
            <a:r>
              <a:rPr lang="de-DE" sz="1200" b="0" dirty="0" err="1"/>
              <a:t>Gaudchau</a:t>
            </a:r>
            <a:r>
              <a:rPr lang="de-DE" sz="1200" b="0" dirty="0"/>
              <a:t> E., </a:t>
            </a:r>
            <a:r>
              <a:rPr lang="de-DE" sz="1200" b="0" dirty="0" err="1"/>
              <a:t>Cader</a:t>
            </a:r>
            <a:r>
              <a:rPr lang="de-DE" sz="1200" b="0" dirty="0"/>
              <a:t> C., Breyer </a:t>
            </a:r>
            <a:r>
              <a:rPr lang="de-DE" sz="1200" b="0" dirty="0" err="1"/>
              <a:t>Ch</a:t>
            </a:r>
            <a:r>
              <a:rPr lang="de-DE" sz="1200" b="0" dirty="0"/>
              <a:t>., (2013). </a:t>
            </a:r>
            <a:r>
              <a:rPr lang="en-US" sz="1200" b="0" dirty="0"/>
              <a:t>Comprehensive Country Ranking for Renewable Energy Based Rural Off-Grid Mini-Grids for Electrification, this </a:t>
            </a:r>
            <a:r>
              <a:rPr lang="en-US" sz="1200" b="0" dirty="0" smtClean="0"/>
              <a:t>conference</a:t>
            </a:r>
            <a:endParaRPr lang="de-DE" sz="1200" b="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Literature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073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971600" y="1196752"/>
            <a:ext cx="7200800" cy="4824536"/>
          </a:xfrm>
        </p:spPr>
        <p:txBody>
          <a:bodyPr/>
          <a:lstStyle/>
          <a:p>
            <a:r>
              <a:rPr lang="en-US" sz="1200" b="0" dirty="0" smtClean="0"/>
              <a:t>[</a:t>
            </a:r>
            <a:r>
              <a:rPr lang="en-US" sz="1200" b="0" dirty="0"/>
              <a:t>GVEP] – Global Village Energy Partnership (2011). The history of mini-grid development in developing countries – Policy briefing. 2011, GVEP, London.</a:t>
            </a:r>
            <a:endParaRPr lang="de-DE" sz="1200" b="0" dirty="0"/>
          </a:p>
          <a:p>
            <a:r>
              <a:rPr lang="en-US" sz="1200" b="0" dirty="0"/>
              <a:t>[IEA] - International Energy Agency (2011). World Energy Outlook 2011. IEA, Paris.</a:t>
            </a:r>
            <a:endParaRPr lang="de-DE" sz="1200" b="0" dirty="0"/>
          </a:p>
          <a:p>
            <a:r>
              <a:rPr lang="en-US" sz="1200" b="0" dirty="0"/>
              <a:t>[IEA-RETD] - International Energy Agency – Renewable Energy Technology Deployment (2012). Renewable energies for remote areas and islands. IEA-RETD, Malta.</a:t>
            </a:r>
            <a:endParaRPr lang="de-DE" sz="1200" b="0" dirty="0"/>
          </a:p>
          <a:p>
            <a:r>
              <a:rPr lang="en-US" sz="1200" b="0" dirty="0" err="1"/>
              <a:t>Ilskog</a:t>
            </a:r>
            <a:r>
              <a:rPr lang="en-US" sz="1200" b="0" dirty="0"/>
              <a:t>, E., </a:t>
            </a:r>
            <a:r>
              <a:rPr lang="en-US" sz="1200" b="0" dirty="0" err="1"/>
              <a:t>Kjellström</a:t>
            </a:r>
            <a:r>
              <a:rPr lang="en-US" sz="1200" b="0" dirty="0"/>
              <a:t>, B., </a:t>
            </a:r>
            <a:r>
              <a:rPr lang="en-US" sz="1200" b="0" dirty="0" err="1"/>
              <a:t>Gullberg</a:t>
            </a:r>
            <a:r>
              <a:rPr lang="en-US" sz="1200" b="0" dirty="0"/>
              <a:t>, M., </a:t>
            </a:r>
            <a:r>
              <a:rPr lang="en-US" sz="1200" b="0" dirty="0" err="1"/>
              <a:t>Katyega</a:t>
            </a:r>
            <a:r>
              <a:rPr lang="en-US" sz="1200" b="0" dirty="0"/>
              <a:t>, M., &amp; </a:t>
            </a:r>
            <a:r>
              <a:rPr lang="en-US" sz="1200" b="0" dirty="0" err="1"/>
              <a:t>Chambala</a:t>
            </a:r>
            <a:r>
              <a:rPr lang="en-US" sz="1200" b="0" dirty="0"/>
              <a:t>, W. (2005). Electrification co-operatives bring new light to rural Tanzania. Energy Policy, 33(10), 1299–1307.</a:t>
            </a:r>
            <a:endParaRPr lang="de-DE" sz="1200" b="0" dirty="0"/>
          </a:p>
          <a:p>
            <a:r>
              <a:rPr lang="en-US" sz="1200" b="0" dirty="0"/>
              <a:t>[IRENA] – International Renewable Energy Agency (2010). Renewable Energy Country Profile – United Republic of Tanzania. IRENA, Abu Dhabi.</a:t>
            </a:r>
            <a:endParaRPr lang="de-DE" sz="1200" b="0" dirty="0"/>
          </a:p>
          <a:p>
            <a:r>
              <a:rPr lang="en-US" sz="1200" b="0" dirty="0" err="1"/>
              <a:t>Marandu</a:t>
            </a:r>
            <a:r>
              <a:rPr lang="en-US" sz="1200" b="0" dirty="0"/>
              <a:t>, E. E. (2002). The prospects for local private investment in Tanzania’s rural electrification. Energy Policy 30 (2002) 977-985.</a:t>
            </a:r>
            <a:endParaRPr lang="de-DE" sz="1200" b="0" dirty="0"/>
          </a:p>
          <a:p>
            <a:r>
              <a:rPr lang="en-US" sz="1200" b="0" dirty="0" err="1"/>
              <a:t>Platts</a:t>
            </a:r>
            <a:r>
              <a:rPr lang="en-US" sz="1200" b="0" dirty="0"/>
              <a:t>, (2009). UDI World Electric Power Plants data base (WEPP). </a:t>
            </a:r>
            <a:r>
              <a:rPr lang="en-US" sz="1200" b="0" dirty="0" err="1"/>
              <a:t>Platts</a:t>
            </a:r>
            <a:r>
              <a:rPr lang="en-US" sz="1200" b="0" dirty="0"/>
              <a:t> – A Division of The McGraw-Hill, Washington.</a:t>
            </a:r>
            <a:endParaRPr lang="de-DE" sz="1200" b="0" dirty="0"/>
          </a:p>
          <a:p>
            <a:r>
              <a:rPr lang="en-US" sz="1200" b="0" dirty="0" err="1"/>
              <a:t>Rickerson</a:t>
            </a:r>
            <a:r>
              <a:rPr lang="en-US" sz="1200" b="0" dirty="0"/>
              <a:t>, W., Hanley, C., Laurent, C., &amp; </a:t>
            </a:r>
            <a:r>
              <a:rPr lang="en-US" sz="1200" b="0" dirty="0" err="1"/>
              <a:t>Greacen</a:t>
            </a:r>
            <a:r>
              <a:rPr lang="en-US" sz="1200" b="0" dirty="0"/>
              <a:t>, C. (2012). Implementing a global fund for feed-in tariffs in developing countries: A case study of Tanzania. </a:t>
            </a:r>
            <a:r>
              <a:rPr lang="en-US" sz="1200" b="0" i="1" dirty="0"/>
              <a:t>Renewable Energy</a:t>
            </a:r>
            <a:r>
              <a:rPr lang="en-US" sz="1200" b="0" dirty="0"/>
              <a:t>, 1–4. </a:t>
            </a:r>
            <a:endParaRPr lang="de-DE" sz="1200" b="0" dirty="0"/>
          </a:p>
          <a:p>
            <a:r>
              <a:rPr lang="en-US" sz="1200" b="0" dirty="0"/>
              <a:t>Schleicher-</a:t>
            </a:r>
            <a:r>
              <a:rPr lang="en-US" sz="1200" b="0" dirty="0" err="1"/>
              <a:t>Tappeser</a:t>
            </a:r>
            <a:r>
              <a:rPr lang="en-US" sz="1200" b="0" dirty="0"/>
              <a:t>, R. (2012). How renewables will change electricity markets in the next five years. Energy Policy 48 (2012), 64 -75.</a:t>
            </a:r>
            <a:endParaRPr lang="de-DE" sz="1200" b="0" dirty="0"/>
          </a:p>
          <a:p>
            <a:r>
              <a:rPr lang="en-US" sz="1200" b="0" dirty="0" err="1"/>
              <a:t>Szabó</a:t>
            </a:r>
            <a:r>
              <a:rPr lang="en-US" sz="1200" b="0" dirty="0"/>
              <a:t>, S., </a:t>
            </a:r>
            <a:r>
              <a:rPr lang="en-US" sz="1200" b="0" dirty="0" err="1"/>
              <a:t>Bódis</a:t>
            </a:r>
            <a:r>
              <a:rPr lang="en-US" sz="1200" b="0" dirty="0"/>
              <a:t>, K., </a:t>
            </a:r>
            <a:r>
              <a:rPr lang="en-US" sz="1200" b="0" dirty="0" err="1"/>
              <a:t>Huld</a:t>
            </a:r>
            <a:r>
              <a:rPr lang="en-US" sz="1200" b="0" dirty="0"/>
              <a:t>, T., &amp; </a:t>
            </a:r>
            <a:r>
              <a:rPr lang="en-US" sz="1200" b="0" dirty="0" err="1"/>
              <a:t>Moner-Girona</a:t>
            </a:r>
            <a:r>
              <a:rPr lang="en-US" sz="1200" b="0" dirty="0"/>
              <a:t>, M. (2011). Energy solutions in rural Africa: mapping electrification costs of distributed solar and diesel generation versus grid extension. Environmental Research Letters, 6(3), 034002. </a:t>
            </a:r>
            <a:endParaRPr lang="de-DE" sz="1200" b="0" dirty="0"/>
          </a:p>
          <a:p>
            <a:r>
              <a:rPr lang="en-US" sz="1200" b="0" dirty="0"/>
              <a:t>World Bank (2012). Data &amp; Research. Retrieved September 6, 2012, from http://data.worldbank.org/</a:t>
            </a:r>
            <a:endParaRPr lang="de-DE" sz="1200" b="0" dirty="0"/>
          </a:p>
          <a:p>
            <a:r>
              <a:rPr lang="en-US" sz="1200" b="0" dirty="0"/>
              <a:t>World Bank &amp; [IFC] - International Finance Corporation (2012). Ease of Doing Business Rank 2012. Doing Business, http://www.doingbusiness.org/rankings</a:t>
            </a:r>
            <a:endParaRPr lang="de-DE" sz="1200" b="0" dirty="0"/>
          </a:p>
          <a:p>
            <a:r>
              <a:rPr lang="en-US" sz="1200" b="0" dirty="0" err="1"/>
              <a:t>Zerriffi</a:t>
            </a:r>
            <a:r>
              <a:rPr lang="en-US" sz="1200" b="0" dirty="0"/>
              <a:t>, H. (2011). Rethinking Rural Electrification. In </a:t>
            </a:r>
            <a:r>
              <a:rPr lang="en-US" sz="1200" b="0" dirty="0" err="1"/>
              <a:t>Zerriffi</a:t>
            </a:r>
            <a:r>
              <a:rPr lang="en-US" sz="1200" b="0" dirty="0"/>
              <a:t>, H., </a:t>
            </a:r>
            <a:r>
              <a:rPr lang="en-US" sz="1200" b="0" i="1" dirty="0"/>
              <a:t>Rural Electrification - Strategies for Distributed Generation</a:t>
            </a:r>
            <a:r>
              <a:rPr lang="en-US" sz="1200" b="0" dirty="0"/>
              <a:t>. New York: Springer.</a:t>
            </a:r>
            <a:endParaRPr lang="de-DE" sz="1200" b="0" dirty="0"/>
          </a:p>
          <a:p>
            <a:pPr marL="466725" indent="-285750">
              <a:buFont typeface="Arial" pitchFamily="34" charset="0"/>
              <a:buChar char="•"/>
            </a:pPr>
            <a:endParaRPr lang="de-DE" sz="1200" b="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Literature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3233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Backup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1481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Reiner Lemoine Institute</a:t>
            </a:r>
            <a:endParaRPr lang="en-US"/>
          </a:p>
        </p:txBody>
      </p:sp>
      <p:sp>
        <p:nvSpPr>
          <p:cNvPr id="3" name="Textfeld 2"/>
          <p:cNvSpPr txBox="1"/>
          <p:nvPr/>
        </p:nvSpPr>
        <p:spPr>
          <a:xfrm>
            <a:off x="1331640" y="5262299"/>
            <a:ext cx="6480720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latin typeface="+mn-lt"/>
              </a:rPr>
              <a:t>Scientific research for an energy transition towards 100% renewable energies</a:t>
            </a:r>
          </a:p>
        </p:txBody>
      </p:sp>
      <p:sp>
        <p:nvSpPr>
          <p:cNvPr id="7" name="Textfeld 11"/>
          <p:cNvSpPr txBox="1">
            <a:spLocks noChangeArrowheads="1"/>
          </p:cNvSpPr>
          <p:nvPr/>
        </p:nvSpPr>
        <p:spPr bwMode="auto">
          <a:xfrm>
            <a:off x="6145888" y="4365104"/>
            <a:ext cx="289060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050" b="1" smtClean="0"/>
              <a:t>Reiner Lemoine </a:t>
            </a:r>
          </a:p>
          <a:p>
            <a:r>
              <a:rPr lang="en-US" sz="1050" smtClean="0"/>
              <a:t>Founder of the Reiner Lemoine-Foundation</a:t>
            </a:r>
            <a:endParaRPr lang="en-US" sz="1050"/>
          </a:p>
        </p:txBody>
      </p:sp>
      <p:sp>
        <p:nvSpPr>
          <p:cNvPr id="8" name="Inhaltsplatzhalter 1"/>
          <p:cNvSpPr txBox="1">
            <a:spLocks/>
          </p:cNvSpPr>
          <p:nvPr/>
        </p:nvSpPr>
        <p:spPr>
          <a:xfrm>
            <a:off x="113572" y="1196752"/>
            <a:ext cx="8856984" cy="482453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indent="0">
              <a:buNone/>
            </a:pPr>
            <a:r>
              <a:rPr lang="en-US" sz="2400" b="1" dirty="0" smtClean="0"/>
              <a:t>Research focuses:</a:t>
            </a:r>
          </a:p>
          <a:p>
            <a:pPr marL="180975" indent="0">
              <a:buNone/>
            </a:pPr>
            <a:endParaRPr lang="en-US" sz="800" b="1" dirty="0" smtClean="0"/>
          </a:p>
          <a:p>
            <a:pPr marL="523875">
              <a:buFont typeface="Arial" pitchFamily="34" charset="0"/>
              <a:buChar char="•"/>
            </a:pPr>
            <a:r>
              <a:rPr lang="en-US" sz="2400" b="1" dirty="0" smtClean="0"/>
              <a:t>Integrated energy systems</a:t>
            </a:r>
          </a:p>
          <a:p>
            <a:pPr marL="788988" lvl="1" indent="-342900"/>
            <a:r>
              <a:rPr lang="en-US" sz="2000" dirty="0" smtClean="0"/>
              <a:t>Optimization of energy systems</a:t>
            </a:r>
          </a:p>
          <a:p>
            <a:pPr marL="788988" lvl="1" indent="-342900"/>
            <a:r>
              <a:rPr lang="en-US" sz="2000" dirty="0" smtClean="0"/>
              <a:t>Energy transition processes</a:t>
            </a:r>
          </a:p>
          <a:p>
            <a:pPr marL="788988" lvl="1" indent="-342900"/>
            <a:r>
              <a:rPr lang="en-US" sz="2000" dirty="0" smtClean="0"/>
              <a:t>Off-grid energy systems</a:t>
            </a:r>
          </a:p>
          <a:p>
            <a:pPr marL="523875">
              <a:buFont typeface="Arial" pitchFamily="34" charset="0"/>
              <a:buChar char="•"/>
            </a:pPr>
            <a:r>
              <a:rPr lang="en-US" sz="2400" b="1" dirty="0" smtClean="0"/>
              <a:t>Mobility with RE</a:t>
            </a:r>
          </a:p>
          <a:p>
            <a:pPr marL="788988" lvl="1" indent="-342900">
              <a:spcAft>
                <a:spcPts val="600"/>
              </a:spcAft>
            </a:pPr>
            <a:r>
              <a:rPr lang="en-US" sz="2000" dirty="0" smtClean="0"/>
              <a:t>Integration of renewable energies into e-mobility</a:t>
            </a:r>
          </a:p>
          <a:p>
            <a:pPr marL="523875">
              <a:buFont typeface="Arial" pitchFamily="34" charset="0"/>
              <a:buChar char="•"/>
            </a:pPr>
            <a:r>
              <a:rPr lang="en-US" sz="2400" b="1" dirty="0" smtClean="0"/>
              <a:t>Renewable energy technology</a:t>
            </a:r>
          </a:p>
          <a:p>
            <a:pPr marL="788988" lvl="1" indent="-342900"/>
            <a:r>
              <a:rPr lang="en-US" sz="2000" dirty="0" smtClean="0"/>
              <a:t>Small wind power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28184" y="1412776"/>
            <a:ext cx="2286000" cy="29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430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Overview Tanzania</a:t>
            </a:r>
            <a:endParaRPr lang="en-US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982312"/>
              </p:ext>
            </p:extLst>
          </p:nvPr>
        </p:nvGraphicFramePr>
        <p:xfrm>
          <a:off x="1403648" y="2852936"/>
          <a:ext cx="2976440" cy="3003763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656184"/>
                <a:gridCol w="1320256"/>
              </a:tblGrid>
              <a:tr h="658359">
                <a:tc>
                  <a:txBody>
                    <a:bodyPr/>
                    <a:lstStyle/>
                    <a:p>
                      <a:r>
                        <a:rPr lang="en-US" sz="1600" b="1" baseline="0" noProof="0" dirty="0" smtClean="0"/>
                        <a:t>Population</a:t>
                      </a:r>
                      <a:r>
                        <a:rPr lang="en-US" sz="1600" b="1" baseline="30000" noProof="0" dirty="0" smtClean="0"/>
                        <a:t>[1]</a:t>
                      </a:r>
                      <a:endParaRPr lang="en-US" sz="1600" b="1" baseline="30000" noProof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46,912,768</a:t>
                      </a:r>
                      <a:endParaRPr lang="en-US" sz="1600" b="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86351">
                <a:tc>
                  <a:txBody>
                    <a:bodyPr/>
                    <a:lstStyle/>
                    <a:p>
                      <a:r>
                        <a:rPr lang="en-US" sz="1600" b="1" baseline="0" noProof="0" dirty="0" smtClean="0"/>
                        <a:t>Area</a:t>
                      </a:r>
                      <a:r>
                        <a:rPr lang="en-US" sz="1600" b="1" baseline="30000" noProof="0" dirty="0" smtClean="0"/>
                        <a:t>[1]</a:t>
                      </a:r>
                      <a:endParaRPr lang="en-US" sz="1600" b="1" baseline="30000" noProof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0" dirty="0" smtClean="0">
                          <a:effectLst/>
                        </a:rPr>
                        <a:t>947,300</a:t>
                      </a:r>
                      <a:r>
                        <a:rPr lang="en-US" sz="1600" noProof="0" dirty="0" smtClean="0"/>
                        <a:t> km²</a:t>
                      </a:r>
                      <a:endParaRPr lang="en-US" sz="1600" noProof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863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noProof="0" dirty="0" smtClean="0"/>
                        <a:t>GDP/capita</a:t>
                      </a:r>
                      <a:r>
                        <a:rPr lang="en-US" sz="1600" b="1" baseline="30000" noProof="0" dirty="0" smtClean="0"/>
                        <a:t>[1]</a:t>
                      </a:r>
                      <a:endParaRPr lang="en-US" sz="1600" b="1" baseline="30000" noProof="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/>
                        <a:t>1.700 $/capita </a:t>
                      </a:r>
                      <a:endParaRPr lang="en-US" sz="1600" noProof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863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Economic growth rate</a:t>
                      </a:r>
                      <a:r>
                        <a:rPr lang="en-US" sz="1600" b="1" kern="1200" baseline="300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[1]</a:t>
                      </a:r>
                      <a:endParaRPr lang="en-US" sz="1600" b="1" kern="1200" baseline="0" noProof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6.5 % </a:t>
                      </a:r>
                      <a:endParaRPr lang="en-US" sz="16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863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Population below poverty line</a:t>
                      </a:r>
                      <a:r>
                        <a:rPr lang="en-US" sz="1600" b="1" kern="1200" baseline="300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[1]</a:t>
                      </a:r>
                      <a:endParaRPr lang="en-US" sz="1600" b="1" kern="1200" baseline="0" noProof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36 %</a:t>
                      </a:r>
                      <a:endParaRPr lang="en-US" sz="16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7164288" y="6453916"/>
            <a:ext cx="19442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7063" algn="l"/>
              </a:tabLst>
            </a:pPr>
            <a:r>
              <a:rPr lang="en-US" sz="800" b="1" dirty="0" smtClean="0">
                <a:latin typeface="+mn-lt"/>
              </a:rPr>
              <a:t>Sources:</a:t>
            </a:r>
            <a:r>
              <a:rPr lang="en-US" sz="800" dirty="0" smtClean="0">
                <a:latin typeface="+mn-lt"/>
              </a:rPr>
              <a:t> 	[1] C</a:t>
            </a:r>
            <a:r>
              <a:rPr lang="en-US" sz="800" dirty="0" smtClean="0">
                <a:latin typeface="+mn-lt"/>
                <a:sym typeface="Wingdings" pitchFamily="2" charset="2"/>
              </a:rPr>
              <a:t>IA World Fact Book 2012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" t="2262" b="2331"/>
          <a:stretch/>
        </p:blipFill>
        <p:spPr bwMode="auto">
          <a:xfrm>
            <a:off x="2123728" y="1628800"/>
            <a:ext cx="1446323" cy="938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9"/>
          <p:cNvSpPr txBox="1"/>
          <p:nvPr/>
        </p:nvSpPr>
        <p:spPr>
          <a:xfrm>
            <a:off x="5305742" y="6165884"/>
            <a:ext cx="351473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latin typeface="Arial Narrow" pitchFamily="34" charset="0"/>
              </a:rPr>
              <a:t>Fig. 1: </a:t>
            </a:r>
            <a:r>
              <a:rPr lang="en-US" sz="900" dirty="0" smtClean="0">
                <a:latin typeface="Arial Narrow" pitchFamily="34" charset="0"/>
              </a:rPr>
              <a:t>Population of Tanzania per km² (</a:t>
            </a:r>
            <a:r>
              <a:rPr lang="en-US" sz="900" dirty="0" err="1" smtClean="0">
                <a:latin typeface="Arial Narrow" pitchFamily="34" charset="0"/>
              </a:rPr>
              <a:t>Landscan</a:t>
            </a:r>
            <a:r>
              <a:rPr lang="en-US" sz="900" dirty="0" smtClean="0">
                <a:latin typeface="Arial Narrow" pitchFamily="34" charset="0"/>
              </a:rPr>
              <a:t>, 2011). </a:t>
            </a:r>
            <a:endParaRPr lang="en-US" sz="900" dirty="0">
              <a:latin typeface="Arial Narrow" pitchFamily="34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" t="1553" r="2431" b="2588"/>
          <a:stretch/>
        </p:blipFill>
        <p:spPr>
          <a:xfrm>
            <a:off x="5058160" y="1124744"/>
            <a:ext cx="3546288" cy="506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6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Tanzanian Energy Sector</a:t>
            </a:r>
            <a:endParaRPr lang="en-US" dirty="0"/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805774"/>
              </p:ext>
            </p:extLst>
          </p:nvPr>
        </p:nvGraphicFramePr>
        <p:xfrm>
          <a:off x="5076056" y="1643030"/>
          <a:ext cx="3456384" cy="383201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923239"/>
                <a:gridCol w="1533145"/>
              </a:tblGrid>
              <a:tr h="786010">
                <a:tc>
                  <a:txBody>
                    <a:bodyPr/>
                    <a:lstStyle/>
                    <a:p>
                      <a:r>
                        <a:rPr lang="en-US" sz="1600" b="1" baseline="0" noProof="0" dirty="0" smtClean="0"/>
                        <a:t>Installed capacity</a:t>
                      </a:r>
                      <a:r>
                        <a:rPr lang="en-US" sz="1600" b="1" baseline="30000" noProof="0" dirty="0" smtClean="0"/>
                        <a:t>[1]</a:t>
                      </a:r>
                      <a:endParaRPr lang="en-US" sz="1600" b="1" baseline="30000" noProof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957 MW</a:t>
                      </a:r>
                      <a:endParaRPr lang="en-US" sz="1600" b="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0040">
                <a:tc>
                  <a:txBody>
                    <a:bodyPr/>
                    <a:lstStyle/>
                    <a:p>
                      <a:r>
                        <a:rPr lang="en-US" sz="1600" b="1" baseline="0" noProof="0" dirty="0" smtClean="0"/>
                        <a:t>Renewable share (hydropower)</a:t>
                      </a:r>
                      <a:r>
                        <a:rPr lang="en-US" sz="1600" b="1" baseline="30000" noProof="0" dirty="0" smtClean="0"/>
                        <a:t>[1]</a:t>
                      </a:r>
                      <a:endParaRPr lang="en-US" sz="1600" b="1" baseline="30000" noProof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60.5 %</a:t>
                      </a:r>
                      <a:endParaRPr lang="en-US" sz="1600" b="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noProof="0" dirty="0" smtClean="0"/>
                        <a:t>Electricity consumption per capita</a:t>
                      </a:r>
                      <a:r>
                        <a:rPr lang="en-US" sz="1600" b="1" baseline="30000" noProof="0" dirty="0" smtClean="0"/>
                        <a:t>[1]</a:t>
                      </a:r>
                      <a:endParaRPr lang="en-US" sz="1600" b="1" baseline="30000" noProof="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76.5 kWh/a</a:t>
                      </a:r>
                      <a:endParaRPr lang="en-US" sz="1600" b="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Electrification rate (national/rural)</a:t>
                      </a:r>
                      <a:r>
                        <a:rPr lang="en-US" sz="1600" b="1" baseline="30000" noProof="0" dirty="0" smtClean="0"/>
                        <a:t> [2]</a:t>
                      </a:r>
                      <a:endParaRPr lang="en-US" sz="1600" b="1" kern="1200" baseline="0" noProof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13.9 % </a:t>
                      </a:r>
                      <a:r>
                        <a:rPr lang="en-US" sz="1600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  2 %</a:t>
                      </a:r>
                      <a:endParaRPr lang="en-US" sz="16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Expenditures for crude oil imports in % of national GDP</a:t>
                      </a:r>
                      <a:r>
                        <a:rPr lang="en-US" sz="1600" b="1" baseline="30000" noProof="0" dirty="0" smtClean="0"/>
                        <a:t>[3]</a:t>
                      </a:r>
                      <a:endParaRPr lang="en-US" sz="1600" b="1" kern="1200" baseline="0" noProof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6.5 %</a:t>
                      </a:r>
                      <a:endParaRPr lang="en-US" sz="16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5" name="Textfeld 24"/>
          <p:cNvSpPr txBox="1"/>
          <p:nvPr/>
        </p:nvSpPr>
        <p:spPr>
          <a:xfrm>
            <a:off x="7020273" y="6381328"/>
            <a:ext cx="2123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7063" algn="l"/>
              </a:tabLst>
            </a:pPr>
            <a:r>
              <a:rPr lang="en-US" sz="800" b="1" dirty="0" smtClean="0">
                <a:latin typeface="+mn-lt"/>
              </a:rPr>
              <a:t>Sources:</a:t>
            </a:r>
            <a:r>
              <a:rPr lang="en-US" sz="800" dirty="0" smtClean="0">
                <a:latin typeface="+mn-lt"/>
              </a:rPr>
              <a:t> 	[1] C</a:t>
            </a:r>
            <a:r>
              <a:rPr lang="en-US" sz="800" dirty="0" smtClean="0">
                <a:latin typeface="+mn-lt"/>
                <a:sym typeface="Wingdings" pitchFamily="2" charset="2"/>
              </a:rPr>
              <a:t>IA World Fact Book 2012</a:t>
            </a:r>
          </a:p>
          <a:p>
            <a:pPr>
              <a:tabLst>
                <a:tab pos="627063" algn="l"/>
              </a:tabLst>
            </a:pPr>
            <a:r>
              <a:rPr lang="en-US" sz="800" dirty="0" smtClean="0">
                <a:latin typeface="+mn-lt"/>
                <a:sym typeface="Wingdings" pitchFamily="2" charset="2"/>
              </a:rPr>
              <a:t>	[2] </a:t>
            </a:r>
            <a:r>
              <a:rPr lang="en-US" sz="800" dirty="0" err="1" smtClean="0">
                <a:latin typeface="+mn-lt"/>
                <a:sym typeface="Wingdings" pitchFamily="2" charset="2"/>
              </a:rPr>
              <a:t>Rickerson</a:t>
            </a:r>
            <a:r>
              <a:rPr lang="en-US" sz="800" dirty="0" smtClean="0">
                <a:latin typeface="+mn-lt"/>
                <a:sym typeface="Wingdings" pitchFamily="2" charset="2"/>
              </a:rPr>
              <a:t> et al., 2012</a:t>
            </a:r>
          </a:p>
          <a:p>
            <a:pPr>
              <a:tabLst>
                <a:tab pos="627063" algn="l"/>
              </a:tabLst>
            </a:pPr>
            <a:r>
              <a:rPr lang="en-US" sz="800" dirty="0">
                <a:latin typeface="+mn-lt"/>
                <a:sym typeface="Wingdings" pitchFamily="2" charset="2"/>
              </a:rPr>
              <a:t>	</a:t>
            </a:r>
            <a:r>
              <a:rPr lang="en-US" sz="800" dirty="0" smtClean="0">
                <a:latin typeface="+mn-lt"/>
                <a:sym typeface="Wingdings" pitchFamily="2" charset="2"/>
              </a:rPr>
              <a:t>[3] IRENA, 2010</a:t>
            </a:r>
            <a:endParaRPr lang="en-US" sz="800" dirty="0">
              <a:latin typeface="+mn-lt"/>
              <a:sym typeface="Wingdings" pitchFamily="2" charset="2"/>
            </a:endParaRPr>
          </a:p>
        </p:txBody>
      </p:sp>
      <p:pic>
        <p:nvPicPr>
          <p:cNvPr id="28" name="Grafik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247" y="1120061"/>
            <a:ext cx="3519753" cy="4973235"/>
          </a:xfrm>
          <a:prstGeom prst="rect">
            <a:avLst/>
          </a:prstGeom>
        </p:spPr>
      </p:pic>
      <p:pic>
        <p:nvPicPr>
          <p:cNvPr id="29" name="Grafik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00" y="1119600"/>
            <a:ext cx="3521838" cy="4975200"/>
          </a:xfrm>
          <a:prstGeom prst="rect">
            <a:avLst/>
          </a:prstGeom>
        </p:spPr>
      </p:pic>
      <p:grpSp>
        <p:nvGrpSpPr>
          <p:cNvPr id="30" name="Gruppieren 29"/>
          <p:cNvGrpSpPr/>
          <p:nvPr/>
        </p:nvGrpSpPr>
        <p:grpSpPr>
          <a:xfrm>
            <a:off x="1475656" y="2530857"/>
            <a:ext cx="6912768" cy="3490431"/>
            <a:chOff x="1475656" y="2540149"/>
            <a:chExt cx="6912768" cy="3490431"/>
          </a:xfrm>
        </p:grpSpPr>
        <p:grpSp>
          <p:nvGrpSpPr>
            <p:cNvPr id="23" name="Gruppieren 22"/>
            <p:cNvGrpSpPr/>
            <p:nvPr/>
          </p:nvGrpSpPr>
          <p:grpSpPr>
            <a:xfrm>
              <a:off x="1475656" y="2540149"/>
              <a:ext cx="2662850" cy="2090524"/>
              <a:chOff x="755576" y="2540149"/>
              <a:chExt cx="2662850" cy="2090524"/>
            </a:xfrm>
          </p:grpSpPr>
          <p:sp>
            <p:nvSpPr>
              <p:cNvPr id="7" name="Rechteck 6"/>
              <p:cNvSpPr/>
              <p:nvPr/>
            </p:nvSpPr>
            <p:spPr>
              <a:xfrm>
                <a:off x="1219672" y="2540149"/>
                <a:ext cx="144016" cy="144016"/>
              </a:xfrm>
              <a:prstGeom prst="rect">
                <a:avLst/>
              </a:prstGeom>
              <a:noFill/>
              <a:ln w="12700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" name="Rechteck 7"/>
              <p:cNvSpPr/>
              <p:nvPr/>
            </p:nvSpPr>
            <p:spPr>
              <a:xfrm>
                <a:off x="971600" y="2878891"/>
                <a:ext cx="144016" cy="144016"/>
              </a:xfrm>
              <a:prstGeom prst="rect">
                <a:avLst/>
              </a:prstGeom>
              <a:noFill/>
              <a:ln w="12700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" name="Rechteck 8"/>
              <p:cNvSpPr/>
              <p:nvPr/>
            </p:nvSpPr>
            <p:spPr>
              <a:xfrm>
                <a:off x="1363688" y="3000896"/>
                <a:ext cx="144016" cy="144016"/>
              </a:xfrm>
              <a:prstGeom prst="rect">
                <a:avLst/>
              </a:prstGeom>
              <a:noFill/>
              <a:ln w="12700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1115616" y="3320703"/>
                <a:ext cx="144016" cy="144016"/>
              </a:xfrm>
              <a:prstGeom prst="rect">
                <a:avLst/>
              </a:prstGeom>
              <a:noFill/>
              <a:ln w="12700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" name="Rechteck 10"/>
              <p:cNvSpPr/>
              <p:nvPr/>
            </p:nvSpPr>
            <p:spPr>
              <a:xfrm>
                <a:off x="755576" y="2950899"/>
                <a:ext cx="144016" cy="144016"/>
              </a:xfrm>
              <a:prstGeom prst="rect">
                <a:avLst/>
              </a:prstGeom>
              <a:noFill/>
              <a:ln w="12700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078802" y="4456881"/>
                <a:ext cx="144016" cy="144016"/>
              </a:xfrm>
              <a:prstGeom prst="rect">
                <a:avLst/>
              </a:prstGeom>
              <a:noFill/>
              <a:ln w="12700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246040" y="4389711"/>
                <a:ext cx="144016" cy="144016"/>
              </a:xfrm>
              <a:prstGeom prst="rect">
                <a:avLst/>
              </a:prstGeom>
              <a:noFill/>
              <a:ln w="12700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3152056" y="3363722"/>
                <a:ext cx="144016" cy="144016"/>
              </a:xfrm>
              <a:prstGeom prst="rect">
                <a:avLst/>
              </a:prstGeom>
              <a:noFill/>
              <a:ln w="12700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3274410" y="3024802"/>
                <a:ext cx="144016" cy="144016"/>
              </a:xfrm>
              <a:prstGeom prst="rect">
                <a:avLst/>
              </a:prstGeom>
              <a:noFill/>
              <a:ln w="12700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3262124" y="3679676"/>
                <a:ext cx="144016" cy="144016"/>
              </a:xfrm>
              <a:prstGeom prst="rect">
                <a:avLst/>
              </a:prstGeom>
              <a:noFill/>
              <a:ln w="12700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Rechteck 16"/>
              <p:cNvSpPr/>
              <p:nvPr/>
            </p:nvSpPr>
            <p:spPr>
              <a:xfrm flipV="1">
                <a:off x="2862925" y="3667903"/>
                <a:ext cx="152400" cy="165307"/>
              </a:xfrm>
              <a:prstGeom prst="rect">
                <a:avLst/>
              </a:prstGeom>
              <a:noFill/>
              <a:ln w="12700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" name="Rechteck 17"/>
              <p:cNvSpPr/>
              <p:nvPr/>
            </p:nvSpPr>
            <p:spPr>
              <a:xfrm>
                <a:off x="3074037" y="3717032"/>
                <a:ext cx="144016" cy="144016"/>
              </a:xfrm>
              <a:prstGeom prst="rect">
                <a:avLst/>
              </a:prstGeom>
              <a:noFill/>
              <a:ln w="12700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" name="Rechteck 18"/>
              <p:cNvSpPr/>
              <p:nvPr/>
            </p:nvSpPr>
            <p:spPr>
              <a:xfrm>
                <a:off x="2798889" y="4181375"/>
                <a:ext cx="144016" cy="144016"/>
              </a:xfrm>
              <a:prstGeom prst="rect">
                <a:avLst/>
              </a:prstGeom>
              <a:noFill/>
              <a:ln w="12700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652359" y="4486657"/>
                <a:ext cx="144016" cy="144016"/>
              </a:xfrm>
              <a:prstGeom prst="rect">
                <a:avLst/>
              </a:prstGeom>
              <a:noFill/>
              <a:ln w="12700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3074037" y="3933056"/>
                <a:ext cx="144016" cy="144016"/>
              </a:xfrm>
              <a:prstGeom prst="rect">
                <a:avLst/>
              </a:prstGeom>
              <a:noFill/>
              <a:ln w="12700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2" name="Textfeld 1"/>
            <p:cNvSpPr txBox="1"/>
            <p:nvPr/>
          </p:nvSpPr>
          <p:spPr>
            <a:xfrm>
              <a:off x="5076056" y="5661248"/>
              <a:ext cx="3312368" cy="369332"/>
            </a:xfrm>
            <a:prstGeom prst="rect">
              <a:avLst/>
            </a:prstGeom>
            <a:noFill/>
            <a:ln w="12700">
              <a:solidFill>
                <a:srgbClr val="FFC000"/>
              </a:solidFill>
              <a:prstDash val="sysDash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 err="1" smtClean="0">
                  <a:latin typeface="+mj-lt"/>
                </a:rPr>
                <a:t>Autonomous</a:t>
              </a:r>
              <a:r>
                <a:rPr lang="de-DE" b="1" dirty="0" smtClean="0">
                  <a:latin typeface="+mj-lt"/>
                </a:rPr>
                <a:t> mini-</a:t>
              </a:r>
              <a:r>
                <a:rPr lang="de-DE" b="1" dirty="0" err="1" smtClean="0">
                  <a:latin typeface="+mj-lt"/>
                </a:rPr>
                <a:t>grids</a:t>
              </a:r>
              <a:endParaRPr lang="de-DE" b="1" dirty="0">
                <a:latin typeface="+mj-lt"/>
              </a:endParaRPr>
            </a:p>
          </p:txBody>
        </p:sp>
        <p:cxnSp>
          <p:nvCxnSpPr>
            <p:cNvPr id="27" name="Gerade Verbindung mit Pfeil 26"/>
            <p:cNvCxnSpPr/>
            <p:nvPr/>
          </p:nvCxnSpPr>
          <p:spPr>
            <a:xfrm flipH="1" flipV="1">
              <a:off x="3583005" y="4749221"/>
              <a:ext cx="1421043" cy="91202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feld 25"/>
          <p:cNvSpPr txBox="1"/>
          <p:nvPr/>
        </p:nvSpPr>
        <p:spPr>
          <a:xfrm>
            <a:off x="1259632" y="5949280"/>
            <a:ext cx="2938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latin typeface="+mj-lt"/>
              </a:rPr>
              <a:t>Fig. 2: </a:t>
            </a:r>
            <a:r>
              <a:rPr lang="en-US" sz="900" dirty="0" smtClean="0">
                <a:latin typeface="+mj-lt"/>
              </a:rPr>
              <a:t>Nightlights and Transmission Grid of Tanzania</a:t>
            </a:r>
          </a:p>
          <a:p>
            <a:r>
              <a:rPr lang="en-US" sz="900" dirty="0" smtClean="0">
                <a:latin typeface="+mj-lt"/>
              </a:rPr>
              <a:t> (GADM, 2012; AFDB, 2012; NOAA, 2012)</a:t>
            </a:r>
            <a:endParaRPr lang="en-US" sz="9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1526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Village Mini-Grids</a:t>
            </a:r>
            <a:endParaRPr lang="en-US" dirty="0"/>
          </a:p>
        </p:txBody>
      </p:sp>
      <p:sp>
        <p:nvSpPr>
          <p:cNvPr id="4" name="Inhaltsplatzhalter 3"/>
          <p:cNvSpPr txBox="1">
            <a:spLocks noGrp="1"/>
          </p:cNvSpPr>
          <p:nvPr>
            <p:ph idx="1"/>
          </p:nvPr>
        </p:nvSpPr>
        <p:spPr>
          <a:xfrm>
            <a:off x="971550" y="1268760"/>
            <a:ext cx="7272858" cy="387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r>
              <a:rPr lang="en-US" sz="2000" dirty="0" smtClean="0"/>
              <a:t>Power supply through isolated diesel mini-grids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0" dirty="0" smtClean="0"/>
              <a:t>high power generation costs</a:t>
            </a:r>
          </a:p>
          <a:p>
            <a:pPr marL="550863" lvl="1" indent="-285750"/>
            <a:r>
              <a:rPr lang="en-US" sz="1800" dirty="0"/>
              <a:t>d</a:t>
            </a:r>
            <a:r>
              <a:rPr lang="en-US" sz="1800" dirty="0" smtClean="0"/>
              <a:t>iesel fuel price, transport costs, low efficiency</a:t>
            </a:r>
            <a:endParaRPr lang="en-US" sz="1800" b="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0" dirty="0" smtClean="0"/>
              <a:t>CO</a:t>
            </a:r>
            <a:r>
              <a:rPr lang="en-US" sz="2000" b="0" baseline="-25000" dirty="0" smtClean="0"/>
              <a:t>2</a:t>
            </a:r>
            <a:r>
              <a:rPr lang="en-US" sz="2000" b="0" dirty="0" smtClean="0"/>
              <a:t>-emissions, air pollutants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200" dirty="0" smtClean="0"/>
          </a:p>
          <a:p>
            <a:pPr marL="285750" indent="-285750">
              <a:buFont typeface="Arial Narrow" pitchFamily="34" charset="0"/>
              <a:buChar char="►"/>
            </a:pPr>
            <a:r>
              <a:rPr lang="en-US" sz="2000" dirty="0" smtClean="0"/>
              <a:t>Upgrade of former diesel mini-grids with renewable energies  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b="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/>
          </a:p>
        </p:txBody>
      </p:sp>
      <p:pic>
        <p:nvPicPr>
          <p:cNvPr id="5" name="Picture 2" descr="\\SRV01\UserShares\Philipp.Blechinger\Caribbean trip\karibik trip\DSC054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593" y="3573016"/>
            <a:ext cx="3115211" cy="233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47"/>
          <p:cNvSpPr txBox="1">
            <a:spLocks noChangeArrowheads="1"/>
          </p:cNvSpPr>
          <p:nvPr/>
        </p:nvSpPr>
        <p:spPr bwMode="auto">
          <a:xfrm>
            <a:off x="5580112" y="5910015"/>
            <a:ext cx="31306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eaLnBrk="1" hangingPunct="1"/>
            <a:r>
              <a:rPr lang="de-DE" sz="900" b="1" dirty="0" smtClean="0"/>
              <a:t>Fig. 3</a:t>
            </a:r>
            <a:r>
              <a:rPr lang="de-DE" sz="900" dirty="0" smtClean="0"/>
              <a:t>: Diesel </a:t>
            </a:r>
            <a:r>
              <a:rPr lang="de-DE" sz="900" dirty="0" err="1"/>
              <a:t>GenSet</a:t>
            </a:r>
            <a:r>
              <a:rPr lang="de-DE" sz="900" dirty="0"/>
              <a:t>, Lister E 56, </a:t>
            </a:r>
            <a:r>
              <a:rPr lang="de-DE" sz="900" dirty="0" err="1"/>
              <a:t>Petite</a:t>
            </a:r>
            <a:r>
              <a:rPr lang="de-DE" sz="900" dirty="0"/>
              <a:t> </a:t>
            </a:r>
            <a:r>
              <a:rPr lang="de-DE" sz="900" dirty="0" smtClean="0"/>
              <a:t>Martinique (Blechinger, </a:t>
            </a:r>
            <a:r>
              <a:rPr lang="de-DE" sz="900" dirty="0" smtClean="0">
                <a:latin typeface="+mj-lt"/>
              </a:rPr>
              <a:t>2011</a:t>
            </a:r>
            <a:r>
              <a:rPr lang="de-DE" sz="900" dirty="0" smtClean="0"/>
              <a:t>)</a:t>
            </a:r>
            <a:endParaRPr lang="de-DE" sz="900" dirty="0"/>
          </a:p>
        </p:txBody>
      </p:sp>
      <p:sp>
        <p:nvSpPr>
          <p:cNvPr id="2" name="Textfeld 1"/>
          <p:cNvSpPr txBox="1"/>
          <p:nvPr/>
        </p:nvSpPr>
        <p:spPr>
          <a:xfrm>
            <a:off x="971600" y="3573016"/>
            <a:ext cx="460851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eaLnBrk="0" hangingPunct="0">
              <a:spcBef>
                <a:spcPct val="20000"/>
              </a:spcBef>
              <a:buFont typeface="Arial" charset="0"/>
              <a:buNone/>
              <a:defRPr sz="2000" b="1">
                <a:latin typeface="+mn-lt"/>
                <a:cs typeface="+mn-cs"/>
              </a:defRPr>
            </a:lvl1pPr>
            <a:lvl2pPr marL="446088" indent="-265113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2pPr>
            <a:lvl3pPr marL="712788" indent="-266700" eaLnBrk="0" hangingPunct="0">
              <a:spcBef>
                <a:spcPct val="20000"/>
              </a:spcBef>
              <a:buFont typeface="Symbol" pitchFamily="18" charset="2"/>
              <a:buChar char="-"/>
              <a:defRPr sz="2000">
                <a:latin typeface="+mn-lt"/>
                <a:cs typeface="+mn-cs"/>
              </a:defRPr>
            </a:lvl3pPr>
            <a:lvl4pPr marL="989013" indent="-276225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latin typeface="+mn-lt"/>
                <a:cs typeface="+mn-cs"/>
              </a:defRPr>
            </a:lvl4pPr>
            <a:lvl5pPr marL="1254125" indent="-265113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9pPr>
          </a:lstStyle>
          <a:p>
            <a:pPr marL="342900" indent="-342900">
              <a:buFont typeface="Arial" pitchFamily="34" charset="0"/>
              <a:buChar char="•"/>
            </a:pPr>
            <a:r>
              <a:rPr lang="en-US" b="0" dirty="0" smtClean="0"/>
              <a:t>lower power generation costs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b="0" dirty="0" smtClean="0"/>
              <a:t>lower fuel dependency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b="0" dirty="0" smtClean="0"/>
              <a:t>fewer CO</a:t>
            </a:r>
            <a:r>
              <a:rPr lang="en-US" b="0" baseline="-25000" dirty="0" smtClean="0"/>
              <a:t>2</a:t>
            </a:r>
            <a:r>
              <a:rPr lang="en-US" b="0" dirty="0" smtClean="0"/>
              <a:t>-emissions, fewer detrimental environmental effects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b="0" dirty="0" smtClean="0"/>
              <a:t>existing diesel generators serve as back-up power sources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51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Renewable Energy Potential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124745"/>
            <a:ext cx="3395913" cy="4800831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761" y="1139632"/>
            <a:ext cx="3296155" cy="478594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422055" y="5949280"/>
            <a:ext cx="293866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b="1" dirty="0" smtClean="0">
                <a:latin typeface="+mj-lt"/>
              </a:rPr>
              <a:t>Fig. </a:t>
            </a:r>
            <a:r>
              <a:rPr lang="de-DE" sz="900" b="1" dirty="0">
                <a:latin typeface="+mj-lt"/>
              </a:rPr>
              <a:t>4</a:t>
            </a:r>
            <a:r>
              <a:rPr lang="de-DE" sz="900" b="1" dirty="0" smtClean="0">
                <a:latin typeface="+mj-lt"/>
              </a:rPr>
              <a:t>: </a:t>
            </a:r>
            <a:r>
              <a:rPr lang="de-DE" sz="900" dirty="0" smtClean="0">
                <a:latin typeface="+mj-lt"/>
              </a:rPr>
              <a:t>PV </a:t>
            </a:r>
            <a:r>
              <a:rPr lang="de-DE" sz="900" dirty="0" err="1" smtClean="0">
                <a:latin typeface="+mj-lt"/>
              </a:rPr>
              <a:t>yields</a:t>
            </a:r>
            <a:r>
              <a:rPr lang="de-DE" sz="900" dirty="0" smtClean="0">
                <a:latin typeface="+mj-lt"/>
              </a:rPr>
              <a:t> in kWh/kWp (</a:t>
            </a:r>
            <a:r>
              <a:rPr lang="de-DE" sz="900" dirty="0" err="1" smtClean="0">
                <a:latin typeface="+mj-lt"/>
              </a:rPr>
              <a:t>derived</a:t>
            </a:r>
            <a:r>
              <a:rPr lang="de-DE" sz="900" dirty="0" smtClean="0">
                <a:latin typeface="+mj-lt"/>
              </a:rPr>
              <a:t> </a:t>
            </a:r>
            <a:r>
              <a:rPr lang="de-DE" sz="900" dirty="0" err="1" smtClean="0">
                <a:latin typeface="+mj-lt"/>
              </a:rPr>
              <a:t>from</a:t>
            </a:r>
            <a:r>
              <a:rPr lang="de-DE" sz="900" dirty="0" smtClean="0">
                <a:latin typeface="+mj-lt"/>
              </a:rPr>
              <a:t> DLR, 2005)</a:t>
            </a:r>
            <a:endParaRPr lang="de-DE" sz="900" dirty="0">
              <a:latin typeface="+mj-lt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022455" y="5949280"/>
            <a:ext cx="2794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b="1" dirty="0" smtClean="0">
                <a:latin typeface="+mj-lt"/>
              </a:rPr>
              <a:t>Fig. </a:t>
            </a:r>
            <a:r>
              <a:rPr lang="de-DE" sz="900" b="1" dirty="0">
                <a:latin typeface="+mj-lt"/>
              </a:rPr>
              <a:t>5</a:t>
            </a:r>
            <a:r>
              <a:rPr lang="de-DE" sz="900" b="1" dirty="0" smtClean="0">
                <a:latin typeface="+mj-lt"/>
              </a:rPr>
              <a:t>: </a:t>
            </a:r>
            <a:r>
              <a:rPr lang="de-DE" sz="900" dirty="0" smtClean="0">
                <a:latin typeface="+mj-lt"/>
              </a:rPr>
              <a:t>Windspeed (m/s) 50 m </a:t>
            </a:r>
            <a:r>
              <a:rPr lang="de-DE" sz="900" dirty="0" err="1" smtClean="0">
                <a:latin typeface="+mj-lt"/>
              </a:rPr>
              <a:t>above</a:t>
            </a:r>
            <a:r>
              <a:rPr lang="de-DE" sz="900" dirty="0" smtClean="0">
                <a:latin typeface="+mj-lt"/>
              </a:rPr>
              <a:t> </a:t>
            </a:r>
            <a:r>
              <a:rPr lang="de-DE" sz="900" dirty="0" err="1" smtClean="0">
                <a:latin typeface="+mj-lt"/>
              </a:rPr>
              <a:t>ground</a:t>
            </a:r>
            <a:r>
              <a:rPr lang="de-DE" sz="900" dirty="0" smtClean="0">
                <a:latin typeface="+mj-lt"/>
              </a:rPr>
              <a:t> (</a:t>
            </a:r>
            <a:r>
              <a:rPr lang="de-DE" sz="900" dirty="0" err="1" smtClean="0">
                <a:latin typeface="+mj-lt"/>
              </a:rPr>
              <a:t>derived</a:t>
            </a:r>
            <a:r>
              <a:rPr lang="de-DE" sz="900" dirty="0" smtClean="0">
                <a:latin typeface="+mj-lt"/>
              </a:rPr>
              <a:t> </a:t>
            </a:r>
            <a:r>
              <a:rPr lang="de-DE" sz="900" dirty="0" err="1" smtClean="0">
                <a:latin typeface="+mj-lt"/>
              </a:rPr>
              <a:t>from</a:t>
            </a:r>
            <a:r>
              <a:rPr lang="de-DE" sz="900" dirty="0" smtClean="0">
                <a:latin typeface="+mj-lt"/>
              </a:rPr>
              <a:t> DLR, 2005)</a:t>
            </a:r>
            <a:endParaRPr lang="de-DE" sz="9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6799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948" y="1124744"/>
            <a:ext cx="3497058" cy="494116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800" y="1123200"/>
            <a:ext cx="3498903" cy="4942800"/>
          </a:xfrm>
          <a:prstGeom prst="rect">
            <a:avLst/>
          </a:prstGeom>
        </p:spPr>
      </p:pic>
      <p:cxnSp>
        <p:nvCxnSpPr>
          <p:cNvPr id="14" name="Gewinkelte Verbindung 13"/>
          <p:cNvCxnSpPr>
            <a:stCxn id="19" idx="4"/>
            <a:endCxn id="41" idx="0"/>
          </p:cNvCxnSpPr>
          <p:nvPr/>
        </p:nvCxnSpPr>
        <p:spPr>
          <a:xfrm rot="5400000">
            <a:off x="2898800" y="3829435"/>
            <a:ext cx="2783344" cy="448235"/>
          </a:xfrm>
          <a:prstGeom prst="bentConnector3">
            <a:avLst>
              <a:gd name="adj1" fmla="val 93167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00800" cy="634082"/>
          </a:xfrm>
        </p:spPr>
        <p:txBody>
          <a:bodyPr anchor="b"/>
          <a:lstStyle/>
          <a:p>
            <a:r>
              <a:rPr lang="en-US" dirty="0" smtClean="0">
                <a:latin typeface="+mn-lt"/>
              </a:rPr>
              <a:t>Methods: Localization </a:t>
            </a:r>
            <a:r>
              <a:rPr lang="en-US" dirty="0">
                <a:latin typeface="+mn-lt"/>
              </a:rPr>
              <a:t>o</a:t>
            </a:r>
            <a:r>
              <a:rPr lang="en-US" dirty="0" smtClean="0">
                <a:latin typeface="+mn-lt"/>
              </a:rPr>
              <a:t>f Diesel Mini-Grids</a:t>
            </a:r>
            <a:endParaRPr lang="en-US" dirty="0">
              <a:latin typeface="+mn-lt"/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7524328" y="6510536"/>
            <a:ext cx="158417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7063" indent="-627063" eaLnBrk="0" hangingPunct="0">
              <a:defRPr>
                <a:solidFill>
                  <a:schemeClr val="accent1"/>
                </a:solidFill>
                <a:latin typeface="Arial Narrow" pitchFamily="34" charset="0"/>
              </a:defRPr>
            </a:lvl1pPr>
            <a:lvl2pPr marL="742950" indent="-285750" eaLnBrk="0" hangingPunct="0">
              <a:defRPr>
                <a:solidFill>
                  <a:schemeClr val="accent1"/>
                </a:solidFill>
                <a:latin typeface="Arial Narrow" pitchFamily="34" charset="0"/>
              </a:defRPr>
            </a:lvl2pPr>
            <a:lvl3pPr marL="1143000" indent="-228600" eaLnBrk="0" hangingPunct="0">
              <a:defRPr>
                <a:solidFill>
                  <a:schemeClr val="accent1"/>
                </a:solidFill>
                <a:latin typeface="Arial Narrow" pitchFamily="34" charset="0"/>
              </a:defRPr>
            </a:lvl3pPr>
            <a:lvl4pPr marL="1600200" indent="-228600" eaLnBrk="0" hangingPunct="0">
              <a:defRPr>
                <a:solidFill>
                  <a:schemeClr val="accent1"/>
                </a:solidFill>
                <a:latin typeface="Arial Narrow" pitchFamily="34" charset="0"/>
              </a:defRPr>
            </a:lvl4pPr>
            <a:lvl5pPr marL="2057400" indent="-228600" eaLnBrk="0" hangingPunct="0">
              <a:defRPr>
                <a:solidFill>
                  <a:schemeClr val="accent1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accent1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accent1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accent1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accent1"/>
                </a:solidFill>
                <a:latin typeface="Arial Narrow" pitchFamily="34" charset="0"/>
              </a:defRPr>
            </a:lvl9pPr>
          </a:lstStyle>
          <a:p>
            <a:pPr marL="0" indent="0" defTabSz="449263">
              <a:spcBef>
                <a:spcPts val="0"/>
              </a:spcBef>
              <a:tabLst>
                <a:tab pos="541338" algn="l"/>
              </a:tabLst>
            </a:pPr>
            <a:r>
              <a:rPr lang="de-DE" sz="900" b="1" dirty="0" smtClean="0">
                <a:solidFill>
                  <a:schemeClr val="tx1"/>
                </a:solidFill>
                <a:latin typeface="+mn-lt"/>
              </a:rPr>
              <a:t>Source: </a:t>
            </a:r>
            <a:r>
              <a:rPr lang="de-DE" sz="900" dirty="0" smtClean="0">
                <a:solidFill>
                  <a:schemeClr val="tx1"/>
                </a:solidFill>
                <a:latin typeface="+mn-lt"/>
              </a:rPr>
              <a:t>[4] Szabo et al., 2011</a:t>
            </a:r>
            <a:endParaRPr lang="de-DE" sz="9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5796136" y="6021288"/>
            <a:ext cx="27946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b="1" dirty="0" smtClean="0">
                <a:latin typeface="+mj-lt"/>
              </a:rPr>
              <a:t>Fig. </a:t>
            </a:r>
            <a:r>
              <a:rPr lang="de-DE" sz="900" b="1" dirty="0">
                <a:latin typeface="+mj-lt"/>
              </a:rPr>
              <a:t>6</a:t>
            </a:r>
            <a:r>
              <a:rPr lang="de-DE" sz="900" b="1" dirty="0" smtClean="0">
                <a:latin typeface="+mj-lt"/>
              </a:rPr>
              <a:t>: </a:t>
            </a:r>
            <a:r>
              <a:rPr lang="de-DE" sz="900" dirty="0" err="1" smtClean="0">
                <a:latin typeface="+mj-lt"/>
              </a:rPr>
              <a:t>Localization</a:t>
            </a:r>
            <a:r>
              <a:rPr lang="de-DE" sz="900" dirty="0" smtClean="0">
                <a:latin typeface="+mj-lt"/>
              </a:rPr>
              <a:t> </a:t>
            </a:r>
            <a:r>
              <a:rPr lang="de-DE" sz="900" dirty="0" err="1" smtClean="0">
                <a:latin typeface="+mj-lt"/>
              </a:rPr>
              <a:t>of</a:t>
            </a:r>
            <a:r>
              <a:rPr lang="de-DE" sz="900" dirty="0" smtClean="0">
                <a:latin typeface="+mj-lt"/>
              </a:rPr>
              <a:t> </a:t>
            </a:r>
            <a:r>
              <a:rPr lang="de-DE" sz="900" dirty="0" err="1" smtClean="0">
                <a:latin typeface="+mj-lt"/>
              </a:rPr>
              <a:t>diesel</a:t>
            </a:r>
            <a:r>
              <a:rPr lang="de-DE" sz="900" dirty="0" smtClean="0">
                <a:latin typeface="+mj-lt"/>
              </a:rPr>
              <a:t> mini-</a:t>
            </a:r>
            <a:r>
              <a:rPr lang="de-DE" sz="900" dirty="0" err="1" smtClean="0">
                <a:latin typeface="+mj-lt"/>
              </a:rPr>
              <a:t>grids</a:t>
            </a:r>
            <a:r>
              <a:rPr lang="de-DE" sz="900" dirty="0" smtClean="0">
                <a:latin typeface="+mj-lt"/>
              </a:rPr>
              <a:t> </a:t>
            </a:r>
            <a:r>
              <a:rPr lang="de-DE" sz="900" dirty="0" err="1" smtClean="0">
                <a:latin typeface="+mj-lt"/>
              </a:rPr>
              <a:t>for</a:t>
            </a:r>
            <a:r>
              <a:rPr lang="de-DE" sz="900" dirty="0" smtClean="0">
                <a:latin typeface="+mj-lt"/>
              </a:rPr>
              <a:t> </a:t>
            </a:r>
            <a:r>
              <a:rPr lang="de-DE" sz="900" dirty="0" err="1" smtClean="0">
                <a:latin typeface="+mj-lt"/>
              </a:rPr>
              <a:t>Tanzania</a:t>
            </a:r>
            <a:r>
              <a:rPr lang="de-DE" sz="900" dirty="0" smtClean="0">
                <a:latin typeface="+mj-lt"/>
              </a:rPr>
              <a:t>.</a:t>
            </a:r>
            <a:endParaRPr lang="de-DE" sz="900" dirty="0">
              <a:latin typeface="+mj-lt"/>
            </a:endParaRPr>
          </a:p>
        </p:txBody>
      </p:sp>
      <p:grpSp>
        <p:nvGrpSpPr>
          <p:cNvPr id="2" name="Gruppieren 1"/>
          <p:cNvGrpSpPr/>
          <p:nvPr/>
        </p:nvGrpSpPr>
        <p:grpSpPr>
          <a:xfrm>
            <a:off x="-93923" y="1509752"/>
            <a:ext cx="5598847" cy="4812635"/>
            <a:chOff x="539552" y="1628800"/>
            <a:chExt cx="5598847" cy="4812635"/>
          </a:xfrm>
        </p:grpSpPr>
        <p:sp>
          <p:nvSpPr>
            <p:cNvPr id="36" name="Textfeld 35"/>
            <p:cNvSpPr txBox="1"/>
            <p:nvPr/>
          </p:nvSpPr>
          <p:spPr>
            <a:xfrm>
              <a:off x="3053471" y="2035880"/>
              <a:ext cx="1302505" cy="113877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algn="ctr">
                <a:defRPr sz="2000">
                  <a:latin typeface="+mn-lt"/>
                </a:defRPr>
              </a:lvl1pPr>
            </a:lstStyle>
            <a:p>
              <a:r>
                <a:rPr lang="en-US" sz="1700" dirty="0"/>
                <a:t>Spatial extension of transmission grid</a:t>
              </a:r>
            </a:p>
          </p:txBody>
        </p:sp>
        <p:cxnSp>
          <p:nvCxnSpPr>
            <p:cNvPr id="22" name="Gerade Verbindung mit Pfeil 21"/>
            <p:cNvCxnSpPr>
              <a:stCxn id="4" idx="4"/>
            </p:cNvCxnSpPr>
            <p:nvPr/>
          </p:nvCxnSpPr>
          <p:spPr>
            <a:xfrm>
              <a:off x="2411760" y="2564904"/>
              <a:ext cx="0" cy="278334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Ellipse 3"/>
            <p:cNvSpPr/>
            <p:nvPr/>
          </p:nvSpPr>
          <p:spPr>
            <a:xfrm>
              <a:off x="1907704" y="1628800"/>
              <a:ext cx="1008112" cy="936104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1619672" y="2852936"/>
              <a:ext cx="1584176" cy="166199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algn="ctr">
                <a:defRPr sz="2400">
                  <a:latin typeface="+mj-lt"/>
                </a:defRPr>
              </a:lvl1pPr>
            </a:lstStyle>
            <a:p>
              <a:r>
                <a:rPr lang="en-US" sz="1700" dirty="0">
                  <a:latin typeface="+mn-lt"/>
                </a:rPr>
                <a:t>Information on power plant inventory and locations from </a:t>
              </a:r>
              <a:r>
                <a:rPr lang="en-US" sz="1700" dirty="0" smtClean="0">
                  <a:latin typeface="+mn-lt"/>
                </a:rPr>
                <a:t>World Power Plant database</a:t>
              </a:r>
              <a:endParaRPr lang="en-US" sz="1700" dirty="0">
                <a:latin typeface="+mn-lt"/>
              </a:endParaRPr>
            </a:p>
          </p:txBody>
        </p:sp>
        <p:sp>
          <p:nvSpPr>
            <p:cNvPr id="8" name="Ellipse 7"/>
            <p:cNvSpPr/>
            <p:nvPr/>
          </p:nvSpPr>
          <p:spPr>
            <a:xfrm>
              <a:off x="755576" y="2683952"/>
              <a:ext cx="1008112" cy="936104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Ellipse 8"/>
            <p:cNvSpPr/>
            <p:nvPr/>
          </p:nvSpPr>
          <p:spPr>
            <a:xfrm>
              <a:off x="3210209" y="3188008"/>
              <a:ext cx="1008112" cy="936104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0" name="Gewinkelte Verbindung 9"/>
            <p:cNvCxnSpPr>
              <a:stCxn id="8" idx="4"/>
              <a:endCxn id="41" idx="0"/>
            </p:cNvCxnSpPr>
            <p:nvPr/>
          </p:nvCxnSpPr>
          <p:spPr>
            <a:xfrm rot="16200000" flipH="1">
              <a:off x="2007622" y="2872065"/>
              <a:ext cx="1944216" cy="3440197"/>
            </a:xfrm>
            <a:prstGeom prst="bentConnector3">
              <a:avLst>
                <a:gd name="adj1" fmla="val 90469"/>
              </a:avLst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Ellipse 18"/>
            <p:cNvSpPr/>
            <p:nvPr/>
          </p:nvSpPr>
          <p:spPr>
            <a:xfrm>
              <a:off x="4644008" y="1844824"/>
              <a:ext cx="1008112" cy="936104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5" name="Gerade Verbindung mit Pfeil 24"/>
            <p:cNvCxnSpPr>
              <a:stCxn id="9" idx="4"/>
            </p:cNvCxnSpPr>
            <p:nvPr/>
          </p:nvCxnSpPr>
          <p:spPr>
            <a:xfrm>
              <a:off x="3714265" y="4124112"/>
              <a:ext cx="3180" cy="122413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feld 29"/>
            <p:cNvSpPr txBox="1"/>
            <p:nvPr/>
          </p:nvSpPr>
          <p:spPr>
            <a:xfrm>
              <a:off x="539552" y="2140407"/>
              <a:ext cx="144016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algn="ctr">
                <a:defRPr sz="2000">
                  <a:latin typeface="+mn-lt"/>
                </a:defRPr>
              </a:lvl1pPr>
            </a:lstStyle>
            <a:p>
              <a:r>
                <a:rPr lang="en-US" sz="1700" dirty="0"/>
                <a:t>Global spatial information</a:t>
              </a:r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4506353" y="3284984"/>
              <a:ext cx="1289783" cy="87716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algn="ctr">
                <a:defRPr sz="2000">
                  <a:latin typeface="+mn-lt"/>
                </a:defRPr>
              </a:lvl1pPr>
            </a:lstStyle>
            <a:p>
              <a:r>
                <a:rPr lang="en-US" sz="1700" dirty="0"/>
                <a:t>Extraction of </a:t>
              </a:r>
              <a:r>
                <a:rPr lang="en-US" sz="1700" dirty="0" smtClean="0"/>
                <a:t>25 </a:t>
              </a:r>
              <a:r>
                <a:rPr lang="en-US" sz="1700" dirty="0"/>
                <a:t>km buffer </a:t>
              </a:r>
              <a:r>
                <a:rPr lang="en-US" sz="1700" dirty="0" smtClean="0"/>
                <a:t>zone</a:t>
              </a:r>
              <a:r>
                <a:rPr lang="en-US" sz="1700" baseline="30000" dirty="0" smtClean="0"/>
                <a:t>[4]</a:t>
              </a:r>
              <a:endParaRPr lang="en-US" sz="1700" baseline="30000" dirty="0"/>
            </a:p>
          </p:txBody>
        </p:sp>
        <p:sp>
          <p:nvSpPr>
            <p:cNvPr id="39" name="Gestreifter Pfeil nach rechts 38"/>
            <p:cNvSpPr/>
            <p:nvPr/>
          </p:nvSpPr>
          <p:spPr>
            <a:xfrm>
              <a:off x="4341379" y="3573016"/>
              <a:ext cx="216024" cy="193906"/>
            </a:xfrm>
            <a:prstGeom prst="striped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261259" y="5564272"/>
              <a:ext cx="2877140" cy="87716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dirty="0">
                  <a:latin typeface="+mn-lt"/>
                </a:rPr>
                <a:t>Determination whether a power plant operates </a:t>
              </a:r>
              <a:r>
                <a:rPr lang="en-US" sz="1700" b="1" dirty="0">
                  <a:latin typeface="+mn-lt"/>
                </a:rPr>
                <a:t>on-grid</a:t>
              </a:r>
              <a:r>
                <a:rPr lang="en-US" sz="1700" dirty="0">
                  <a:latin typeface="+mn-lt"/>
                </a:rPr>
                <a:t> or </a:t>
              </a:r>
              <a:endParaRPr lang="en-US" sz="1700" dirty="0" smtClean="0">
                <a:latin typeface="+mn-lt"/>
              </a:endParaRPr>
            </a:p>
            <a:p>
              <a:pPr algn="ctr"/>
              <a:r>
                <a:rPr lang="en-US" sz="1700" b="1" dirty="0" smtClean="0">
                  <a:latin typeface="+mn-lt"/>
                </a:rPr>
                <a:t>off-grid</a:t>
              </a:r>
              <a:endParaRPr lang="en-US" sz="1700" b="1" dirty="0">
                <a:latin typeface="+mn-lt"/>
              </a:endParaRPr>
            </a:p>
          </p:txBody>
        </p:sp>
      </p:grpSp>
      <p:pic>
        <p:nvPicPr>
          <p:cNvPr id="11" name="Grafik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800" y="1123200"/>
            <a:ext cx="3495504" cy="4937998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800" y="1123200"/>
            <a:ext cx="3495504" cy="4937998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800" y="1123200"/>
            <a:ext cx="3495504" cy="493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90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</a:t>
            </a:r>
            <a:r>
              <a:rPr lang="en-US" dirty="0"/>
              <a:t>Localization of </a:t>
            </a:r>
            <a:r>
              <a:rPr lang="en-US" dirty="0" smtClean="0"/>
              <a:t>Diesel Mini-Grids</a:t>
            </a:r>
            <a:endParaRPr lang="en-US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75493"/>
            <a:ext cx="4046667" cy="3400000"/>
          </a:xfrm>
          <a:prstGeom prst="rect">
            <a:avLst/>
          </a:prstGeom>
        </p:spPr>
      </p:pic>
      <p:pic>
        <p:nvPicPr>
          <p:cNvPr id="1026" name="Picture 2" descr="http://www.tanesco.co.tz/templates/rt_versatility4_j15/images/blank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tanesco.co.tz/templates/rt_versatility4_j15/images/blank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58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559816"/>
              </p:ext>
            </p:extLst>
          </p:nvPr>
        </p:nvGraphicFramePr>
        <p:xfrm>
          <a:off x="4788024" y="1782108"/>
          <a:ext cx="3888432" cy="2771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864096"/>
                <a:gridCol w="1224136"/>
                <a:gridCol w="864096"/>
              </a:tblGrid>
              <a:tr h="57606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5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Operator</a:t>
                      </a:r>
                    </a:p>
                  </a:txBody>
                  <a:tcPr marL="64971" marR="6497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Number of </a:t>
                      </a:r>
                      <a:r>
                        <a:rPr lang="en-US" sz="15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plants</a:t>
                      </a:r>
                    </a:p>
                  </a:txBody>
                  <a:tcPr marL="64971" marR="6497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Installed capacity (MW</a:t>
                      </a:r>
                      <a:r>
                        <a:rPr lang="en-US" sz="15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4971" marR="6497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5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Operator type</a:t>
                      </a:r>
                    </a:p>
                  </a:txBody>
                  <a:tcPr marL="64971" marR="6497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4883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480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TANESCO</a:t>
                      </a:r>
                      <a:endParaRPr lang="de-DE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71" marR="64971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480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lang="de-DE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71" marR="64971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480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11.1</a:t>
                      </a:r>
                      <a:endParaRPr lang="de-DE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71" marR="64971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480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state-owned </a:t>
                      </a:r>
                      <a:endParaRPr lang="de-DE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71" marR="64971" marT="0" marB="0"/>
                </a:tc>
              </a:tr>
              <a:tr h="54883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ZECO</a:t>
                      </a:r>
                      <a:endParaRPr lang="de-DE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71" marR="64971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de-DE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71" marR="64971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10.3</a:t>
                      </a:r>
                      <a:endParaRPr lang="de-DE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71" marR="64971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state-owned </a:t>
                      </a:r>
                      <a:endParaRPr lang="de-DE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71" marR="64971" marT="0" marB="0"/>
                </a:tc>
              </a:tr>
              <a:tr h="54883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Urambo coop.</a:t>
                      </a:r>
                      <a:endParaRPr lang="de-DE" sz="15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71" marR="64971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de-DE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71" marR="64971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0.1</a:t>
                      </a:r>
                      <a:endParaRPr lang="de-DE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71" marR="64971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private</a:t>
                      </a:r>
                      <a:endParaRPr lang="de-DE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71" marR="64971" marT="0" marB="0"/>
                </a:tc>
              </a:tr>
              <a:tr h="54883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Mbinga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coop.</a:t>
                      </a:r>
                      <a:endParaRPr lang="de-DE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71" marR="64971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de-DE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71" marR="64971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0.3</a:t>
                      </a:r>
                      <a:endParaRPr lang="de-DE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71" marR="64971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private</a:t>
                      </a:r>
                      <a:endParaRPr lang="de-DE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71" marR="64971" marT="0" marB="0"/>
                </a:tc>
              </a:tr>
            </a:tbl>
          </a:graphicData>
        </a:graphic>
      </p:graphicFrame>
      <p:sp>
        <p:nvSpPr>
          <p:cNvPr id="9" name="Textfeld 8"/>
          <p:cNvSpPr txBox="1"/>
          <p:nvPr/>
        </p:nvSpPr>
        <p:spPr>
          <a:xfrm>
            <a:off x="912418" y="4859868"/>
            <a:ext cx="3515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latin typeface="+mj-lt"/>
              </a:rPr>
              <a:t>Fig. 7: </a:t>
            </a:r>
            <a:r>
              <a:rPr lang="en-US" sz="900" dirty="0">
                <a:latin typeface="+mj-lt"/>
              </a:rPr>
              <a:t>Results of l</a:t>
            </a:r>
            <a:r>
              <a:rPr lang="en-US" sz="900" dirty="0" smtClean="0">
                <a:latin typeface="+mj-lt"/>
              </a:rPr>
              <a:t>ocalization of diesel mini-grids for Tanzania. Installed capacity (MW) per operator and number of plants per operator.</a:t>
            </a:r>
            <a:endParaRPr lang="en-US" sz="900" dirty="0">
              <a:latin typeface="+mj-lt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4824536" y="1340768"/>
            <a:ext cx="3923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latin typeface="+mj-lt"/>
              </a:rPr>
              <a:t>Tab. 1: </a:t>
            </a:r>
            <a:r>
              <a:rPr lang="en-US" sz="900" dirty="0">
                <a:latin typeface="+mj-lt"/>
              </a:rPr>
              <a:t>Results of l</a:t>
            </a:r>
            <a:r>
              <a:rPr lang="en-US" sz="900" dirty="0" smtClean="0">
                <a:latin typeface="+mj-lt"/>
              </a:rPr>
              <a:t>ocalization of diesel mini-grids for Tanzania. Installed capacity (MW) per operator , number of plants per operator and type of operator.</a:t>
            </a:r>
            <a:endParaRPr lang="en-US" sz="900" dirty="0">
              <a:latin typeface="+mj-lt"/>
            </a:endParaRPr>
          </a:p>
        </p:txBody>
      </p:sp>
      <p:sp>
        <p:nvSpPr>
          <p:cNvPr id="11" name="Inhaltsplatzhalter 3"/>
          <p:cNvSpPr txBox="1">
            <a:spLocks noGrp="1"/>
          </p:cNvSpPr>
          <p:nvPr>
            <p:ph idx="1"/>
          </p:nvPr>
        </p:nvSpPr>
        <p:spPr>
          <a:xfrm>
            <a:off x="539552" y="5430703"/>
            <a:ext cx="813695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b="0" dirty="0" smtClean="0"/>
              <a:t>approx. </a:t>
            </a:r>
            <a:r>
              <a:rPr lang="en-US" sz="2000" dirty="0" smtClean="0"/>
              <a:t>22 MW </a:t>
            </a:r>
            <a:r>
              <a:rPr lang="en-US" sz="2000" b="0" dirty="0" smtClean="0"/>
              <a:t>power capacity detected, </a:t>
            </a:r>
            <a:r>
              <a:rPr lang="en-US" sz="2000" dirty="0" smtClean="0"/>
              <a:t>28</a:t>
            </a:r>
            <a:r>
              <a:rPr lang="en-US" sz="2000" b="0" dirty="0" smtClean="0"/>
              <a:t> generators, </a:t>
            </a:r>
            <a:r>
              <a:rPr lang="en-US" sz="2000" dirty="0" smtClean="0"/>
              <a:t>11</a:t>
            </a:r>
            <a:r>
              <a:rPr lang="en-US" sz="2000" b="0" dirty="0" smtClean="0"/>
              <a:t> diesel mini-grids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But: </a:t>
            </a:r>
            <a:r>
              <a:rPr lang="en-US" sz="2000" b="0" dirty="0"/>
              <a:t>S</a:t>
            </a:r>
            <a:r>
              <a:rPr lang="en-US" sz="2000" b="0" dirty="0" smtClean="0"/>
              <a:t>elf-operated diesel mini-grids not covered by database!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000" b="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b="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b="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b="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b="0" dirty="0" smtClean="0"/>
          </a:p>
        </p:txBody>
      </p:sp>
    </p:spTree>
    <p:extLst>
      <p:ext uri="{BB962C8B-B14F-4D97-AF65-F5344CB8AC3E}">
        <p14:creationId xmlns:p14="http://schemas.microsoft.com/office/powerpoint/2010/main" val="184524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nhaltsplatzhalter 3"/>
          <p:cNvSpPr txBox="1">
            <a:spLocks noGrp="1"/>
          </p:cNvSpPr>
          <p:nvPr>
            <p:ph idx="1"/>
          </p:nvPr>
        </p:nvSpPr>
        <p:spPr>
          <a:xfrm>
            <a:off x="971550" y="1268760"/>
            <a:ext cx="7200850" cy="2714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State-owned village mini-grids have to be targeted for a broader implementation of renewable energies in decentralized power generation</a:t>
            </a:r>
          </a:p>
          <a:p>
            <a:pPr marL="0"/>
            <a:endParaRPr lang="en-US" sz="1000" dirty="0"/>
          </a:p>
          <a:p>
            <a:pPr marL="0"/>
            <a:r>
              <a:rPr lang="en-US" sz="2000" dirty="0" smtClean="0"/>
              <a:t>Problem: </a:t>
            </a:r>
            <a:r>
              <a:rPr lang="en-US" sz="2000" b="0" dirty="0" smtClean="0"/>
              <a:t>Tariff structure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Diesel Mini-Grid Structure</a:t>
            </a:r>
            <a:endParaRPr lang="en-US" dirty="0"/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758366"/>
              </p:ext>
            </p:extLst>
          </p:nvPr>
        </p:nvGraphicFramePr>
        <p:xfrm>
          <a:off x="1043608" y="3035920"/>
          <a:ext cx="7128792" cy="147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2198"/>
                <a:gridCol w="1782198"/>
                <a:gridCol w="1782198"/>
                <a:gridCol w="1782198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Operator</a:t>
                      </a:r>
                      <a:endParaRPr lang="de-DE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Tariff (USD/kWh)</a:t>
                      </a:r>
                      <a:endParaRPr lang="de-DE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Generation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costs (USD/kWh)</a:t>
                      </a:r>
                      <a:endParaRPr lang="de-DE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Financial performance (USD/kWh)</a:t>
                      </a:r>
                      <a:endParaRPr lang="de-DE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TANESCO</a:t>
                      </a:r>
                      <a:endParaRPr lang="de-DE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0.03 </a:t>
                      </a:r>
                      <a:r>
                        <a:rPr lang="en-US" sz="1600" baseline="30000" dirty="0" smtClean="0">
                          <a:effectLst/>
                        </a:rPr>
                        <a:t>[5]</a:t>
                      </a:r>
                      <a:endParaRPr lang="de-DE" sz="1800" baseline="30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effectLst/>
                        </a:rPr>
                        <a:t>0.45 </a:t>
                      </a:r>
                      <a:r>
                        <a:rPr lang="en-US" sz="1600" baseline="30000" dirty="0" smtClean="0">
                          <a:effectLst/>
                        </a:rPr>
                        <a:t>[6]</a:t>
                      </a:r>
                      <a:endParaRPr lang="de-DE" sz="1800" baseline="300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-0.42</a:t>
                      </a:r>
                      <a:endParaRPr lang="de-DE" sz="18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ZECO</a:t>
                      </a:r>
                      <a:endParaRPr lang="de-DE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effectLst/>
                        </a:rPr>
                        <a:t>0.06 </a:t>
                      </a:r>
                      <a:r>
                        <a:rPr lang="en-US" sz="1600" baseline="30000" dirty="0" smtClean="0">
                          <a:effectLst/>
                        </a:rPr>
                        <a:t>[5]</a:t>
                      </a:r>
                      <a:endParaRPr lang="de-DE" sz="1800" baseline="300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effectLst/>
                        </a:rPr>
                        <a:t>0.45 </a:t>
                      </a:r>
                      <a:r>
                        <a:rPr lang="en-US" sz="1600" baseline="30000" dirty="0" smtClean="0">
                          <a:effectLst/>
                        </a:rPr>
                        <a:t>[6]</a:t>
                      </a:r>
                      <a:endParaRPr lang="de-DE" sz="2000" baseline="300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</a:rPr>
                        <a:t>-0.39</a:t>
                      </a:r>
                      <a:endParaRPr lang="de-DE" sz="18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1043608" y="2780928"/>
            <a:ext cx="71287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latin typeface="+mj-lt"/>
              </a:rPr>
              <a:t>Tab. 2: Electricity tariff for the two state-owned operators TANESCO and ZECO</a:t>
            </a:r>
            <a:r>
              <a:rPr lang="en-US" sz="900" dirty="0">
                <a:latin typeface="+mj-lt"/>
              </a:rPr>
              <a:t>.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7020272" y="6402814"/>
            <a:ext cx="23762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7063" indent="-627063" eaLnBrk="0" hangingPunct="0">
              <a:defRPr>
                <a:solidFill>
                  <a:schemeClr val="accent1"/>
                </a:solidFill>
                <a:latin typeface="Arial Narrow" pitchFamily="34" charset="0"/>
              </a:defRPr>
            </a:lvl1pPr>
            <a:lvl2pPr marL="742950" indent="-285750" eaLnBrk="0" hangingPunct="0">
              <a:defRPr>
                <a:solidFill>
                  <a:schemeClr val="accent1"/>
                </a:solidFill>
                <a:latin typeface="Arial Narrow" pitchFamily="34" charset="0"/>
              </a:defRPr>
            </a:lvl2pPr>
            <a:lvl3pPr marL="1143000" indent="-228600" eaLnBrk="0" hangingPunct="0">
              <a:defRPr>
                <a:solidFill>
                  <a:schemeClr val="accent1"/>
                </a:solidFill>
                <a:latin typeface="Arial Narrow" pitchFamily="34" charset="0"/>
              </a:defRPr>
            </a:lvl3pPr>
            <a:lvl4pPr marL="1600200" indent="-228600" eaLnBrk="0" hangingPunct="0">
              <a:defRPr>
                <a:solidFill>
                  <a:schemeClr val="accent1"/>
                </a:solidFill>
                <a:latin typeface="Arial Narrow" pitchFamily="34" charset="0"/>
              </a:defRPr>
            </a:lvl4pPr>
            <a:lvl5pPr marL="2057400" indent="-228600" eaLnBrk="0" hangingPunct="0">
              <a:defRPr>
                <a:solidFill>
                  <a:schemeClr val="accent1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accent1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accent1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accent1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accent1"/>
                </a:solidFill>
                <a:latin typeface="Arial Narrow" pitchFamily="34" charset="0"/>
              </a:defRPr>
            </a:lvl9pPr>
          </a:lstStyle>
          <a:p>
            <a:pPr marL="0" indent="0" defTabSz="449263">
              <a:spcBef>
                <a:spcPts val="0"/>
              </a:spcBef>
              <a:tabLst>
                <a:tab pos="541338" algn="l"/>
              </a:tabLst>
            </a:pPr>
            <a:r>
              <a:rPr lang="de-DE" sz="800" b="1" dirty="0" smtClean="0">
                <a:solidFill>
                  <a:schemeClr val="tx1"/>
                </a:solidFill>
                <a:latin typeface="+mn-lt"/>
              </a:rPr>
              <a:t>Source: </a:t>
            </a:r>
            <a:r>
              <a:rPr lang="de-DE" sz="800" dirty="0" smtClean="0">
                <a:solidFill>
                  <a:schemeClr val="tx1"/>
                </a:solidFill>
                <a:latin typeface="+mn-lt"/>
              </a:rPr>
              <a:t>[5] </a:t>
            </a:r>
            <a:r>
              <a:rPr lang="de-DE" sz="800" dirty="0" err="1" smtClean="0">
                <a:solidFill>
                  <a:schemeClr val="tx1"/>
                </a:solidFill>
                <a:latin typeface="+mn-lt"/>
              </a:rPr>
              <a:t>Domestic</a:t>
            </a:r>
            <a:r>
              <a:rPr lang="de-DE" sz="800" dirty="0" smtClean="0">
                <a:solidFill>
                  <a:schemeClr val="tx1"/>
                </a:solidFill>
                <a:latin typeface="+mn-lt"/>
              </a:rPr>
              <a:t> Low </a:t>
            </a:r>
            <a:r>
              <a:rPr lang="de-DE" sz="800" dirty="0" err="1" smtClean="0">
                <a:solidFill>
                  <a:schemeClr val="tx1"/>
                </a:solidFill>
                <a:latin typeface="+mn-lt"/>
              </a:rPr>
              <a:t>Usage</a:t>
            </a:r>
            <a:r>
              <a:rPr lang="de-DE" sz="8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800" dirty="0" err="1" smtClean="0">
                <a:solidFill>
                  <a:schemeClr val="tx1"/>
                </a:solidFill>
                <a:latin typeface="+mn-lt"/>
              </a:rPr>
              <a:t>Tariff</a:t>
            </a:r>
            <a:r>
              <a:rPr lang="de-DE" sz="8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800" dirty="0" err="1" smtClean="0">
                <a:solidFill>
                  <a:schemeClr val="tx1"/>
                </a:solidFill>
                <a:latin typeface="+mn-lt"/>
              </a:rPr>
              <a:t>up</a:t>
            </a:r>
            <a:r>
              <a:rPr lang="de-DE" sz="8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800" dirty="0" err="1" smtClean="0">
                <a:solidFill>
                  <a:schemeClr val="tx1"/>
                </a:solidFill>
                <a:latin typeface="+mn-lt"/>
              </a:rPr>
              <a:t>to</a:t>
            </a:r>
            <a:r>
              <a:rPr lang="de-DE" sz="800" dirty="0" smtClean="0">
                <a:solidFill>
                  <a:schemeClr val="tx1"/>
                </a:solidFill>
                <a:latin typeface="+mn-lt"/>
              </a:rPr>
              <a:t> 50 kWh</a:t>
            </a:r>
          </a:p>
          <a:p>
            <a:pPr marL="0" indent="0" defTabSz="449263">
              <a:spcBef>
                <a:spcPts val="0"/>
              </a:spcBef>
              <a:tabLst>
                <a:tab pos="541338" algn="l"/>
              </a:tabLst>
            </a:pPr>
            <a:r>
              <a:rPr lang="de-DE" sz="800" dirty="0" smtClean="0">
                <a:solidFill>
                  <a:schemeClr val="tx1"/>
                </a:solidFill>
                <a:latin typeface="+mn-lt"/>
              </a:rPr>
              <a:t>              [6] EWURA, 2011</a:t>
            </a:r>
          </a:p>
          <a:p>
            <a:pPr marL="0" indent="0" defTabSz="449263">
              <a:spcBef>
                <a:spcPts val="0"/>
              </a:spcBef>
              <a:tabLst>
                <a:tab pos="541338" algn="l"/>
              </a:tabLst>
            </a:pPr>
            <a:r>
              <a:rPr lang="de-DE" sz="800" dirty="0" smtClean="0">
                <a:solidFill>
                  <a:schemeClr val="tx1"/>
                </a:solidFill>
                <a:latin typeface="+mn-lt"/>
              </a:rPr>
              <a:t>              [7] Eberhard, 2010</a:t>
            </a:r>
            <a:endParaRPr lang="de-DE" sz="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Inhaltsplatzhalter 3"/>
          <p:cNvSpPr txBox="1">
            <a:spLocks/>
          </p:cNvSpPr>
          <p:nvPr/>
        </p:nvSpPr>
        <p:spPr>
          <a:xfrm>
            <a:off x="971600" y="4700170"/>
            <a:ext cx="720085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80975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6088" indent="-2651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2788" indent="-266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Symbol" pitchFamily="18" charset="2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89013" indent="-276225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54125" indent="-2651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itchFamily="34" charset="0"/>
              <a:buChar char="•"/>
            </a:pPr>
            <a:r>
              <a:rPr lang="en-US" sz="2000" b="0" dirty="0"/>
              <a:t>l</a:t>
            </a:r>
            <a:r>
              <a:rPr lang="en-US" sz="2000" b="0" dirty="0" smtClean="0"/>
              <a:t>oss of 0.42 USD per generated kWh in diesel mini-grids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0" dirty="0"/>
              <a:t>a</a:t>
            </a:r>
            <a:r>
              <a:rPr lang="en-US" sz="2000" b="0" dirty="0" smtClean="0"/>
              <a:t>v. </a:t>
            </a:r>
            <a:r>
              <a:rPr lang="en-US" sz="2000" b="0" dirty="0"/>
              <a:t>d</a:t>
            </a:r>
            <a:r>
              <a:rPr lang="en-US" sz="2000" b="0" dirty="0" smtClean="0"/>
              <a:t>eficit of 85 </a:t>
            </a:r>
            <a:r>
              <a:rPr lang="en-US" sz="2000" b="0" dirty="0" smtClean="0"/>
              <a:t>Million USD </a:t>
            </a:r>
            <a:r>
              <a:rPr lang="en-US" sz="2000" b="0" dirty="0" smtClean="0"/>
              <a:t>between </a:t>
            </a:r>
            <a:r>
              <a:rPr lang="en-US" sz="2000" b="0" dirty="0" smtClean="0"/>
              <a:t>2003 - 2009</a:t>
            </a:r>
            <a:r>
              <a:rPr lang="en-US" sz="2000" b="0" baseline="30000" dirty="0" smtClean="0"/>
              <a:t>[7]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0" dirty="0" smtClean="0"/>
              <a:t>Subsidies necessary for enabling electricity access, but investments in RE can not be covered with low tariffs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946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Horiz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1548</Words>
  <Application>Microsoft Office PowerPoint</Application>
  <PresentationFormat>Bildschirmpräsentation (4:3)</PresentationFormat>
  <Paragraphs>169</Paragraphs>
  <Slides>14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5" baseType="lpstr">
      <vt:lpstr>Larissa-Design</vt:lpstr>
      <vt:lpstr>Geographic analysis of isolated diesel mini-grids for the implementation of renewable energies –  A case study of Tanzania</vt:lpstr>
      <vt:lpstr>Reiner Lemoine Institute</vt:lpstr>
      <vt:lpstr>Overview Tanzania</vt:lpstr>
      <vt:lpstr>Tanzanian Energy Sector</vt:lpstr>
      <vt:lpstr>Village Mini-Grids</vt:lpstr>
      <vt:lpstr>Renewable Energy Potential</vt:lpstr>
      <vt:lpstr>Methods: Localization of Diesel Mini-Grids</vt:lpstr>
      <vt:lpstr>Results: Localization of Diesel Mini-Grids</vt:lpstr>
      <vt:lpstr>Results: Diesel Mini-Grid Structure</vt:lpstr>
      <vt:lpstr>Recommendations &amp; Further Research</vt:lpstr>
      <vt:lpstr>PowerPoint-Präsentation</vt:lpstr>
      <vt:lpstr>Literature</vt:lpstr>
      <vt:lpstr>Literature</vt:lpstr>
      <vt:lpstr>Backup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der Präsentation a</dc:title>
  <dc:creator>Fabian Moehrke</dc:creator>
  <cp:lastModifiedBy>Paul Bertheau</cp:lastModifiedBy>
  <cp:revision>682</cp:revision>
  <cp:lastPrinted>2013-02-05T13:00:01Z</cp:lastPrinted>
  <dcterms:created xsi:type="dcterms:W3CDTF">2010-09-03T06:18:29Z</dcterms:created>
  <dcterms:modified xsi:type="dcterms:W3CDTF">2013-02-27T22:45:20Z</dcterms:modified>
</cp:coreProperties>
</file>